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EDC7E84-C43B-4853-A42E-290C3985D7ED}">
  <a:tblStyle styleId="{BEDC7E84-C43B-4853-A42E-290C3985D7E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279909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7" name="Shape 27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49"/>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641350" y="1143000"/>
            <a:ext cx="5575300"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lt1"/>
              </a:buClr>
              <a:buFont typeface="Calibri"/>
              <a:buNone/>
              <a:defRPr sz="45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8" name="Shape 58"/>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lt1"/>
              </a:buClr>
              <a:buFont typeface="Arial"/>
              <a:buNone/>
              <a:defRPr sz="1800" b="0" i="0" u="none" strike="noStrike" cap="none">
                <a:solidFill>
                  <a:schemeClr val="lt1"/>
                </a:solidFill>
                <a:latin typeface="Calibri"/>
                <a:ea typeface="Calibri"/>
                <a:cs typeface="Calibri"/>
                <a:sym typeface="Calibri"/>
              </a:defRPr>
            </a:lvl1pPr>
            <a:lvl2pPr marL="342900" marR="0" lvl="1" indent="0" algn="ctr" rtl="0">
              <a:lnSpc>
                <a:spcPct val="90000"/>
              </a:lnSpc>
              <a:spcBef>
                <a:spcPts val="400"/>
              </a:spcBef>
              <a:buClr>
                <a:schemeClr val="lt1"/>
              </a:buClr>
              <a:buFont typeface="Arial"/>
              <a:buNone/>
              <a:defRPr sz="1500" b="0" i="0" u="none" strike="noStrike" cap="none">
                <a:solidFill>
                  <a:schemeClr val="lt1"/>
                </a:solidFill>
                <a:latin typeface="Calibri"/>
                <a:ea typeface="Calibri"/>
                <a:cs typeface="Calibri"/>
                <a:sym typeface="Calibri"/>
              </a:defRPr>
            </a:lvl2pPr>
            <a:lvl3pPr marL="685800" marR="0" lvl="2" indent="0" algn="ctr" rtl="0">
              <a:lnSpc>
                <a:spcPct val="90000"/>
              </a:lnSpc>
              <a:spcBef>
                <a:spcPts val="400"/>
              </a:spcBef>
              <a:buClr>
                <a:schemeClr val="lt1"/>
              </a:buClr>
              <a:buFont typeface="Arial"/>
              <a:buNone/>
              <a:defRPr sz="1400" b="0" i="0" u="none" strike="noStrike" cap="none">
                <a:solidFill>
                  <a:schemeClr val="lt1"/>
                </a:solidFill>
                <a:latin typeface="Calibri"/>
                <a:ea typeface="Calibri"/>
                <a:cs typeface="Calibri"/>
                <a:sym typeface="Calibri"/>
              </a:defRPr>
            </a:lvl3pPr>
            <a:lvl4pPr marL="1028700" marR="0" lvl="3"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4pPr>
            <a:lvl5pPr marL="1371600" marR="0" lvl="4"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5pPr>
            <a:lvl6pPr marL="1714500" marR="0" lvl="5"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6pPr>
            <a:lvl7pPr marL="2057400" marR="0" lvl="6"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7pPr>
            <a:lvl8pPr marL="2400300" marR="0" lvl="7"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8pPr>
            <a:lvl9pPr marL="2743200" marR="0" lvl="8" indent="0" algn="ctr"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4" name="Shape 64"/>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45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0" name="Shape 70"/>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8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6" name="Shape 76"/>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3" name="Shape 83"/>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lt1"/>
              </a:buClr>
              <a:buFont typeface="Arial"/>
              <a:buNone/>
              <a:defRPr sz="1800" b="1"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1"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1"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lt1"/>
              </a:buClr>
              <a:buFont typeface="Arial"/>
              <a:buNone/>
              <a:defRPr sz="1800" b="1"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500" b="1"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1400" b="1"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1200" b="1" i="0" u="none" strike="noStrike" cap="none">
                <a:solidFill>
                  <a:schemeClr val="lt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520700" marR="0" lvl="1" indent="-38100" algn="l" rtl="0">
              <a:lnSpc>
                <a:spcPct val="90000"/>
              </a:lnSpc>
              <a:spcBef>
                <a:spcPts val="4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2pPr>
            <a:lvl3pPr marL="863600" marR="0" lvl="2"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6500" marR="0" lvl="3"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4pPr>
            <a:lvl5pPr marL="1549400" marR="0" lvl="4"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5pPr>
            <a:lvl6pPr marL="1892300" marR="0" lvl="5"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6pPr>
            <a:lvl7pPr marL="2235200" marR="0" lvl="6"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7pPr>
            <a:lvl8pPr marL="2578100" marR="0" lvl="7"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8pPr>
            <a:lvl9pPr marL="2921000" marR="0" lvl="8"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9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8" name="Shape 108"/>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SzPct val="45833"/>
              <a:buFont typeface="Arial"/>
              <a:buNone/>
              <a:defRPr sz="24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SzPct val="52380"/>
              <a:buFont typeface="Arial"/>
              <a:buNone/>
              <a:defRPr sz="2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SzPct val="61111"/>
              <a:buFont typeface="Arial"/>
              <a:buNone/>
              <a:defRPr sz="18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SzPct val="73333"/>
              <a:buFont typeface="Arial"/>
              <a:buNone/>
              <a:defRPr sz="1500" b="0" i="0" u="none" strike="noStrike" cap="none">
                <a:solidFill>
                  <a:schemeClr val="lt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lt1"/>
              </a:buClr>
              <a:buFont typeface="Arial"/>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400"/>
              </a:spcBef>
              <a:buClr>
                <a:schemeClr val="lt1"/>
              </a:buClr>
              <a:buFont typeface="Arial"/>
              <a:buNone/>
              <a:defRPr sz="1100" b="0" i="0" u="none" strike="noStrike" cap="none">
                <a:solidFill>
                  <a:schemeClr val="lt1"/>
                </a:solidFill>
                <a:latin typeface="Calibri"/>
                <a:ea typeface="Calibri"/>
                <a:cs typeface="Calibri"/>
                <a:sym typeface="Calibri"/>
              </a:defRPr>
            </a:lvl2pPr>
            <a:lvl3pPr marL="685800" marR="0" lvl="2" indent="0" algn="l" rtl="0">
              <a:lnSpc>
                <a:spcPct val="90000"/>
              </a:lnSpc>
              <a:spcBef>
                <a:spcPts val="400"/>
              </a:spcBef>
              <a:buClr>
                <a:schemeClr val="lt1"/>
              </a:buClr>
              <a:buFont typeface="Arial"/>
              <a:buNone/>
              <a:defRPr sz="9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400"/>
              </a:spcBef>
              <a:buClr>
                <a:schemeClr val="lt1"/>
              </a:buClr>
              <a:buFont typeface="Arial"/>
              <a:buNone/>
              <a:defRPr sz="8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5" name="Shape 115"/>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0"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1" name="Shape 121"/>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chemeClr val="lt1"/>
                </a:solidFill>
                <a:latin typeface="Calibri"/>
                <a:ea typeface="Calibri"/>
                <a:cs typeface="Calibri"/>
                <a:sym typeface="Calibri"/>
              </a:rPr>
              <a:t>‹#›</a:t>
            </a:fld>
            <a:endParaRPr lang="en" sz="9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C4C4C"/>
            </a:gs>
            <a:gs pos="50000">
              <a:srgbClr val="292929"/>
            </a:gs>
            <a:gs pos="100000">
              <a:schemeClr val="dk1"/>
            </a:gs>
          </a:gsLst>
          <a:lin ang="5400000" scaled="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SzPct val="33333"/>
              <a:buFont typeface="Calibri"/>
              <a:buNone/>
              <a:defRPr sz="3300" b="0" i="0" u="none" strike="noStrike" cap="none">
                <a:solidFill>
                  <a:schemeClr val="lt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lt1"/>
              </a:buClr>
              <a:buSzPct val="100000"/>
              <a:buFont typeface="Arial"/>
              <a:buChar char="•"/>
              <a:defRPr sz="2100" b="0" i="0" u="none" strike="noStrike" cap="none">
                <a:solidFill>
                  <a:schemeClr val="lt1"/>
                </a:solidFill>
                <a:latin typeface="Calibri"/>
                <a:ea typeface="Calibri"/>
                <a:cs typeface="Calibri"/>
                <a:sym typeface="Calibri"/>
              </a:defRPr>
            </a:lvl1pPr>
            <a:lvl2pPr marL="520700" marR="0" lvl="1" indent="-63500" algn="l" rtl="0">
              <a:lnSpc>
                <a:spcPct val="90000"/>
              </a:lnSpc>
              <a:spcBef>
                <a:spcPts val="40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63600" marR="0" lvl="2" indent="-76200" algn="l" rtl="0">
              <a:lnSpc>
                <a:spcPct val="90000"/>
              </a:lnSpc>
              <a:spcBef>
                <a:spcPts val="400"/>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6500" marR="0" lvl="3"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4pPr>
            <a:lvl5pPr marL="1549400" marR="0" lvl="4"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5pPr>
            <a:lvl6pPr marL="1892300" marR="0" lvl="5"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6pPr>
            <a:lvl7pPr marL="2235200" marR="0" lvl="6"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7pPr>
            <a:lvl8pPr marL="2578100" marR="0" lvl="7"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8pPr>
            <a:lvl9pPr marL="2921000" marR="0" lvl="8" indent="-88900" algn="l" rtl="0">
              <a:lnSpc>
                <a:spcPct val="90000"/>
              </a:lnSpc>
              <a:spcBef>
                <a:spcPts val="400"/>
              </a:spcBef>
              <a:buClr>
                <a:schemeClr val="lt1"/>
              </a:buClr>
              <a:buSzPct val="1000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chemeClr val="lt1"/>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lt1"/>
                </a:solidFill>
                <a:latin typeface="Calibri"/>
                <a:ea typeface="Calibri"/>
                <a:cs typeface="Calibri"/>
                <a:sym typeface="Calibri"/>
              </a:rPr>
              <a:t>‹#›</a:t>
            </a:fld>
            <a:endParaRPr lang="en" sz="9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dPAWJzDIuI" TargetMode="External"/><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lter.limnology.wisc.edu/about/lakes/mendota_ice_cov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IBk0pGV_BQ"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learndbir.org/resources/4-Goals_and_Moves-Checklist.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www.geo.mtu.edu/~raman/SilverI/MiTEP_ESI-1/Day_7_Core_and_the_subsurface_files/Carbon%20Cycle%20Game_JCevensCredited.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geos.ed.ac.uk/abs/research/forestsci/zianis2004a.pdf" TargetMode="External"/><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LXZkn2W-lk"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2.jpg"/><Relationship Id="rId4" Type="http://schemas.openxmlformats.org/officeDocument/2006/relationships/hyperlink" Target="https://www.youtube.com/watch?v=8lWTQdHEazg&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gpschools.schoolwires.net/Domain/650"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mi-star.mtu.edu/about-mi-star/mi-star-leadership/" TargetMode="External"/><Relationship Id="rId4" Type="http://schemas.openxmlformats.org/officeDocument/2006/relationships/hyperlink" Target="http://wupcenter.mtu.edu/summer_institut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143000" y="212372"/>
            <a:ext cx="6858000" cy="17907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rgbClr val="7030A0"/>
              </a:buClr>
              <a:buSzPct val="25000"/>
              <a:buFont typeface="Calibri"/>
              <a:buNone/>
            </a:pPr>
            <a:r>
              <a:rPr lang="en" sz="4500" b="0" i="0" u="none" strike="noStrike" cap="none">
                <a:solidFill>
                  <a:srgbClr val="FF00FF"/>
                </a:solidFill>
                <a:latin typeface="Calibri"/>
                <a:ea typeface="Calibri"/>
                <a:cs typeface="Calibri"/>
                <a:sym typeface="Calibri"/>
              </a:rPr>
              <a:t>Cycles, Sinks, and Solutions</a:t>
            </a:r>
          </a:p>
        </p:txBody>
      </p:sp>
      <p:sp>
        <p:nvSpPr>
          <p:cNvPr id="130" name="Shape 130"/>
          <p:cNvSpPr txBox="1">
            <a:spLocks noGrp="1"/>
          </p:cNvSpPr>
          <p:nvPr>
            <p:ph type="subTitle" idx="1"/>
          </p:nvPr>
        </p:nvSpPr>
        <p:spPr>
          <a:xfrm>
            <a:off x="1143000" y="2701528"/>
            <a:ext cx="6858000" cy="1710451"/>
          </a:xfrm>
          <a:prstGeom prst="rect">
            <a:avLst/>
          </a:prstGeom>
          <a:noFill/>
          <a:ln>
            <a:noFill/>
          </a:ln>
        </p:spPr>
        <p:txBody>
          <a:bodyPr lIns="68575" tIns="34275" rIns="68575" bIns="34275" anchor="t" anchorCtr="0">
            <a:noAutofit/>
          </a:bodyPr>
          <a:lstStyle/>
          <a:p>
            <a:pPr marL="0" marR="0" lvl="0" indent="0" algn="ctr" rtl="0">
              <a:lnSpc>
                <a:spcPct val="70000"/>
              </a:lnSpc>
              <a:spcBef>
                <a:spcPts val="0"/>
              </a:spcBef>
              <a:spcAft>
                <a:spcPts val="0"/>
              </a:spcAft>
              <a:buClr>
                <a:schemeClr val="lt1"/>
              </a:buClr>
              <a:buSzPct val="25000"/>
              <a:buFont typeface="Arial"/>
              <a:buNone/>
            </a:pPr>
            <a:r>
              <a:rPr lang="en" sz="2400" b="0" i="0" u="none" strike="noStrike" cap="none">
                <a:solidFill>
                  <a:schemeClr val="lt1"/>
                </a:solidFill>
                <a:latin typeface="Calibri"/>
                <a:ea typeface="Calibri"/>
                <a:cs typeface="Calibri"/>
                <a:sym typeface="Calibri"/>
              </a:rPr>
              <a:t>A Global Climate Change Unit</a:t>
            </a:r>
          </a:p>
          <a:p>
            <a:pPr marL="0" marR="0" lvl="0" indent="0" algn="ctr" rtl="0">
              <a:lnSpc>
                <a:spcPct val="70000"/>
              </a:lnSpc>
              <a:spcBef>
                <a:spcPts val="800"/>
              </a:spcBef>
              <a:spcAft>
                <a:spcPts val="0"/>
              </a:spcAft>
              <a:buClr>
                <a:srgbClr val="FFFF00"/>
              </a:buClr>
              <a:buSzPct val="25000"/>
              <a:buFont typeface="Arial"/>
              <a:buNone/>
            </a:pPr>
            <a:r>
              <a:rPr lang="en" sz="2400" b="0" i="0" u="none" strike="noStrike" cap="none">
                <a:solidFill>
                  <a:srgbClr val="FFFF00"/>
                </a:solidFill>
                <a:latin typeface="Calibri"/>
                <a:ea typeface="Calibri"/>
                <a:cs typeface="Calibri"/>
                <a:sym typeface="Calibri"/>
              </a:rPr>
              <a:t>Chris Geerer, Alex Gulyas, and Laura Mikesell</a:t>
            </a:r>
          </a:p>
          <a:p>
            <a:pPr marL="0" marR="0" lvl="0" indent="0" algn="ctr" rtl="0">
              <a:lnSpc>
                <a:spcPct val="70000"/>
              </a:lnSpc>
              <a:spcBef>
                <a:spcPts val="800"/>
              </a:spcBef>
              <a:spcAft>
                <a:spcPts val="0"/>
              </a:spcAft>
              <a:buClr>
                <a:schemeClr val="lt1"/>
              </a:buClr>
              <a:buSzPct val="25000"/>
              <a:buFont typeface="Arial"/>
              <a:buNone/>
            </a:pPr>
            <a:r>
              <a:rPr lang="en" sz="2400" b="0" i="0" u="none" strike="noStrike" cap="none">
                <a:solidFill>
                  <a:schemeClr val="lt1"/>
                </a:solidFill>
                <a:latin typeface="Calibri"/>
                <a:ea typeface="Calibri"/>
                <a:cs typeface="Calibri"/>
                <a:sym typeface="Calibri"/>
              </a:rPr>
              <a:t>Grosse Pointe Public Schools</a:t>
            </a:r>
          </a:p>
          <a:p>
            <a:pPr marL="0" marR="0" lvl="0" indent="0" algn="ctr" rtl="0">
              <a:lnSpc>
                <a:spcPct val="70000"/>
              </a:lnSpc>
              <a:spcBef>
                <a:spcPts val="800"/>
              </a:spcBef>
              <a:spcAft>
                <a:spcPts val="0"/>
              </a:spcAft>
              <a:buClr>
                <a:schemeClr val="lt1"/>
              </a:buClr>
              <a:buSzPct val="25000"/>
              <a:buFont typeface="Arial"/>
              <a:buNone/>
            </a:pPr>
            <a:r>
              <a:rPr lang="en" sz="1600" b="0" i="1" u="none" strike="noStrike" cap="none">
                <a:solidFill>
                  <a:schemeClr val="lt1"/>
                </a:solidFill>
                <a:latin typeface="Calibri"/>
                <a:ea typeface="Calibri"/>
                <a:cs typeface="Calibri"/>
                <a:sym typeface="Calibri"/>
              </a:rPr>
              <a:t>This unit was created in conjunction with funding and training provided by the National Science Foundation and Michigan Technological University (2014)</a:t>
            </a:r>
            <a:r>
              <a:rPr lang="en" sz="1600" b="0" i="0" u="none" strike="noStrike" cap="none">
                <a:solidFill>
                  <a:schemeClr val="lt1"/>
                </a:solidFill>
                <a:latin typeface="Calibri"/>
                <a:ea typeface="Calibri"/>
                <a:cs typeface="Calibri"/>
                <a:sym typeface="Calibri"/>
              </a:rPr>
              <a:t/>
            </a:r>
            <a:br>
              <a:rPr lang="en" sz="1600" b="0" i="0" u="none" strike="noStrike" cap="none">
                <a:solidFill>
                  <a:schemeClr val="lt1"/>
                </a:solidFill>
                <a:latin typeface="Calibri"/>
                <a:ea typeface="Calibri"/>
                <a:cs typeface="Calibri"/>
                <a:sym typeface="Calibri"/>
              </a:rPr>
            </a:br>
            <a:endParaRPr lang="en" sz="1600" b="0" i="0" u="none" strike="noStrike" cap="none">
              <a:solidFill>
                <a:schemeClr val="lt1"/>
              </a:solidFill>
              <a:latin typeface="Calibri"/>
              <a:ea typeface="Calibri"/>
              <a:cs typeface="Calibri"/>
              <a:sym typeface="Calibri"/>
            </a:endParaRPr>
          </a:p>
          <a:p>
            <a:pPr marL="0" marR="0" lvl="0" indent="0" algn="ctr" rtl="0">
              <a:lnSpc>
                <a:spcPct val="70000"/>
              </a:lnSpc>
              <a:spcBef>
                <a:spcPts val="800"/>
              </a:spcBef>
              <a:spcAft>
                <a:spcPts val="0"/>
              </a:spcAft>
              <a:buClr>
                <a:schemeClr val="lt1"/>
              </a:buClr>
              <a:buSzPct val="25000"/>
              <a:buFont typeface="Arial"/>
              <a:buNone/>
            </a:pPr>
            <a:endParaRPr sz="1100" b="0" i="0" u="none" strike="noStrike" cap="none">
              <a:solidFill>
                <a:schemeClr val="lt1"/>
              </a:solidFill>
              <a:latin typeface="Calibri"/>
              <a:ea typeface="Calibri"/>
              <a:cs typeface="Calibri"/>
              <a:sym typeface="Calibri"/>
            </a:endParaRPr>
          </a:p>
          <a:p>
            <a:pPr marL="0" marR="0" lvl="0" indent="0" algn="ctr" rtl="0">
              <a:lnSpc>
                <a:spcPct val="70000"/>
              </a:lnSpc>
              <a:spcBef>
                <a:spcPts val="800"/>
              </a:spcBef>
              <a:buClr>
                <a:schemeClr val="lt1"/>
              </a:buClr>
              <a:buSzPct val="25000"/>
              <a:buFont typeface="Arial"/>
              <a:buNone/>
            </a:pPr>
            <a:endParaRPr sz="11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Student Activity:  Graph the Ice Duration Data (Math and Technology)</a:t>
            </a:r>
          </a:p>
        </p:txBody>
      </p:sp>
      <p:sp>
        <p:nvSpPr>
          <p:cNvPr id="197" name="Shape 197"/>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520700" marR="0" lvl="1" indent="-177800" algn="l" rtl="0">
              <a:lnSpc>
                <a:spcPct val="90000"/>
              </a:lnSpc>
              <a:spcBef>
                <a:spcPts val="0"/>
              </a:spcBef>
              <a:spcAft>
                <a:spcPts val="0"/>
              </a:spcAft>
              <a:buClr>
                <a:schemeClr val="lt1"/>
              </a:buClr>
              <a:buSzPct val="100000"/>
              <a:buFont typeface="Arial"/>
              <a:buChar char="•"/>
            </a:pPr>
            <a:r>
              <a:rPr lang="en" sz="1400" b="0" i="0" u="sng" strike="noStrike" cap="none">
                <a:solidFill>
                  <a:schemeClr val="hlink"/>
                </a:solidFill>
                <a:latin typeface="Calibri"/>
                <a:ea typeface="Calibri"/>
                <a:cs typeface="Calibri"/>
                <a:sym typeface="Calibri"/>
                <a:hlinkClick r:id="rId3"/>
              </a:rPr>
              <a:t>https://www.youtube.com/watch?v=8dPAWJzDIuI</a:t>
            </a:r>
            <a:r>
              <a:rPr lang="en" sz="1400" b="0" i="0" u="none" strike="noStrike" cap="none">
                <a:solidFill>
                  <a:schemeClr val="lt1"/>
                </a:solidFill>
                <a:latin typeface="Calibri"/>
                <a:ea typeface="Calibri"/>
                <a:cs typeface="Calibri"/>
                <a:sym typeface="Calibri"/>
              </a:rPr>
              <a:t> Lake Mendota Ice Out video</a:t>
            </a:r>
          </a:p>
          <a:p>
            <a:pPr marL="520700" marR="0" lvl="1" indent="-177800" algn="l" rtl="0">
              <a:lnSpc>
                <a:spcPct val="90000"/>
              </a:lnSpc>
              <a:spcBef>
                <a:spcPts val="400"/>
              </a:spcBef>
              <a:spcAft>
                <a:spcPts val="0"/>
              </a:spcAft>
              <a:buClr>
                <a:schemeClr val="lt1"/>
              </a:buClr>
              <a:buSzPct val="100000"/>
              <a:buFont typeface="Arial"/>
              <a:buChar char="•"/>
            </a:pPr>
            <a:r>
              <a:rPr lang="en" sz="1400" b="0" i="0" u="none" strike="noStrike" cap="none">
                <a:solidFill>
                  <a:schemeClr val="lt1"/>
                </a:solidFill>
                <a:latin typeface="Calibri"/>
                <a:ea typeface="Calibri"/>
                <a:cs typeface="Calibri"/>
                <a:sym typeface="Calibri"/>
              </a:rPr>
              <a:t>Lake Mendota data set:  </a:t>
            </a:r>
            <a:r>
              <a:rPr lang="en" sz="1400" b="0" i="0" u="sng" strike="noStrike" cap="none">
                <a:solidFill>
                  <a:schemeClr val="hlink"/>
                </a:solidFill>
                <a:latin typeface="Calibri"/>
                <a:ea typeface="Calibri"/>
                <a:cs typeface="Calibri"/>
                <a:sym typeface="Calibri"/>
                <a:hlinkClick r:id="rId4"/>
              </a:rPr>
              <a:t>https://lter.limnology.wisc.edu/about/lakes/mendota_ice_cover</a:t>
            </a:r>
          </a:p>
          <a:p>
            <a:pPr marL="342900" marR="0" lvl="1" indent="0" algn="l" rtl="0">
              <a:lnSpc>
                <a:spcPct val="90000"/>
              </a:lnSpc>
              <a:spcBef>
                <a:spcPts val="400"/>
              </a:spcBef>
              <a:spcAft>
                <a:spcPts val="0"/>
              </a:spcAft>
              <a:buClr>
                <a:schemeClr val="lt1"/>
              </a:buClr>
              <a:buSzPct val="25000"/>
              <a:buFont typeface="Arial"/>
              <a:buNone/>
            </a:pPr>
            <a:endParaRPr sz="1800" b="0" i="0" u="none" strike="noStrike" cap="none">
              <a:solidFill>
                <a:schemeClr val="lt1"/>
              </a:solidFill>
              <a:latin typeface="Calibri"/>
              <a:ea typeface="Calibri"/>
              <a:cs typeface="Calibri"/>
              <a:sym typeface="Calibri"/>
            </a:endParaRPr>
          </a:p>
          <a:p>
            <a:pPr marL="342900" marR="0" lvl="1" indent="0" algn="l" rtl="0">
              <a:lnSpc>
                <a:spcPct val="90000"/>
              </a:lnSpc>
              <a:spcBef>
                <a:spcPts val="400"/>
              </a:spcBef>
              <a:spcAft>
                <a:spcPts val="0"/>
              </a:spcAft>
              <a:buClr>
                <a:schemeClr val="lt1"/>
              </a:buClr>
              <a:buSzPct val="25000"/>
              <a:buFont typeface="Arial"/>
              <a:buNone/>
            </a:pPr>
            <a:endParaRPr sz="1800" b="0" i="0" u="none" strike="noStrike" cap="none">
              <a:solidFill>
                <a:schemeClr val="lt1"/>
              </a:solidFill>
              <a:latin typeface="Calibri"/>
              <a:ea typeface="Calibri"/>
              <a:cs typeface="Calibri"/>
              <a:sym typeface="Calibri"/>
            </a:endParaRPr>
          </a:p>
          <a:p>
            <a:pPr marL="520700" marR="0" lvl="1" indent="-177800" algn="l" rtl="0">
              <a:lnSpc>
                <a:spcPct val="90000"/>
              </a:lnSpc>
              <a:spcBef>
                <a:spcPts val="400"/>
              </a:spcBef>
              <a:buClr>
                <a:schemeClr val="lt1"/>
              </a:buClr>
              <a:buSzPct val="100000"/>
              <a:buFont typeface="Arial"/>
              <a:buNone/>
            </a:pPr>
            <a:endParaRPr sz="1800" b="0" i="0" u="none" strike="noStrike" cap="none">
              <a:solidFill>
                <a:schemeClr val="lt1"/>
              </a:solidFill>
              <a:latin typeface="Calibri"/>
              <a:ea typeface="Calibri"/>
              <a:cs typeface="Calibri"/>
              <a:sym typeface="Calibri"/>
            </a:endParaRPr>
          </a:p>
        </p:txBody>
      </p:sp>
      <p:pic>
        <p:nvPicPr>
          <p:cNvPr id="198" name="Shape 198"/>
          <p:cNvPicPr preferRelativeResize="0"/>
          <p:nvPr/>
        </p:nvPicPr>
        <p:blipFill rotWithShape="1">
          <a:blip r:embed="rId5">
            <a:alphaModFix/>
          </a:blip>
          <a:srcRect/>
          <a:stretch/>
        </p:blipFill>
        <p:spPr>
          <a:xfrm rot="5400000">
            <a:off x="3155513" y="2630686"/>
            <a:ext cx="2670809" cy="2003106"/>
          </a:xfrm>
          <a:prstGeom prst="rect">
            <a:avLst/>
          </a:prstGeom>
          <a:noFill/>
          <a:ln>
            <a:noFill/>
          </a:ln>
        </p:spPr>
      </p:pic>
      <p:pic>
        <p:nvPicPr>
          <p:cNvPr id="199" name="Shape 199"/>
          <p:cNvPicPr preferRelativeResize="0"/>
          <p:nvPr/>
        </p:nvPicPr>
        <p:blipFill rotWithShape="1">
          <a:blip r:embed="rId6">
            <a:alphaModFix/>
          </a:blip>
          <a:srcRect/>
          <a:stretch/>
        </p:blipFill>
        <p:spPr>
          <a:xfrm rot="5400000">
            <a:off x="5677433" y="2600683"/>
            <a:ext cx="2636520" cy="2097404"/>
          </a:xfrm>
          <a:prstGeom prst="rect">
            <a:avLst/>
          </a:prstGeom>
          <a:noFill/>
          <a:ln>
            <a:noFill/>
          </a:ln>
        </p:spPr>
      </p:pic>
      <p:pic>
        <p:nvPicPr>
          <p:cNvPr id="200" name="Shape 200"/>
          <p:cNvPicPr preferRelativeResize="0"/>
          <p:nvPr/>
        </p:nvPicPr>
        <p:blipFill rotWithShape="1">
          <a:blip r:embed="rId7">
            <a:alphaModFix/>
          </a:blip>
          <a:srcRect/>
          <a:stretch/>
        </p:blipFill>
        <p:spPr>
          <a:xfrm rot="5400000">
            <a:off x="822276" y="2523232"/>
            <a:ext cx="2602230" cy="19516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Explain:  </a:t>
            </a:r>
            <a:r>
              <a:rPr lang="en" sz="3300" b="0" i="0" u="none" strike="noStrike" cap="none">
                <a:solidFill>
                  <a:srgbClr val="FFFF00"/>
                </a:solidFill>
                <a:latin typeface="Calibri"/>
                <a:ea typeface="Calibri"/>
                <a:cs typeface="Calibri"/>
                <a:sym typeface="Calibri"/>
              </a:rPr>
              <a:t>Greenhouse Effect</a:t>
            </a:r>
            <a:r>
              <a:rPr lang="en">
                <a:solidFill>
                  <a:srgbClr val="FFFF00"/>
                </a:solidFill>
              </a:rPr>
              <a:t> - </a:t>
            </a:r>
            <a:r>
              <a:rPr lang="en" sz="3300" b="0" i="0" u="none" strike="noStrike" cap="none">
                <a:solidFill>
                  <a:srgbClr val="FFFF00"/>
                </a:solidFill>
                <a:latin typeface="Calibri"/>
                <a:ea typeface="Calibri"/>
                <a:cs typeface="Calibri"/>
                <a:sym typeface="Calibri"/>
              </a:rPr>
              <a:t>Dancing Molecules (Modeling)</a:t>
            </a:r>
          </a:p>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 </a:t>
            </a:r>
          </a:p>
        </p:txBody>
      </p:sp>
      <p:sp>
        <p:nvSpPr>
          <p:cNvPr id="206" name="Shape 206"/>
          <p:cNvSpPr txBox="1">
            <a:spLocks noGrp="1"/>
          </p:cNvSpPr>
          <p:nvPr>
            <p:ph type="body" idx="1"/>
          </p:nvPr>
        </p:nvSpPr>
        <p:spPr>
          <a:xfrm>
            <a:off x="628650" y="1369218"/>
            <a:ext cx="3117532" cy="3263503"/>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3"/>
              </a:rPr>
              <a:t>https://www.youtube.com/watch?v=AIBk0pGV_BQ</a:t>
            </a:r>
          </a:p>
          <a:p>
            <a:pPr marL="520700" marR="0" lvl="1" indent="-177800" algn="l" rtl="0">
              <a:lnSpc>
                <a:spcPct val="80000"/>
              </a:lnSpc>
              <a:spcBef>
                <a:spcPts val="400"/>
              </a:spcBef>
              <a:spcAft>
                <a:spcPts val="0"/>
              </a:spcAft>
              <a:buClr>
                <a:schemeClr val="lt1"/>
              </a:buClr>
              <a:buSzPct val="100000"/>
              <a:buFont typeface="Arial"/>
              <a:buChar char="•"/>
            </a:pPr>
            <a:r>
              <a:rPr lang="en" sz="1800" b="0" i="0" u="none" strike="noStrike" cap="none">
                <a:solidFill>
                  <a:schemeClr val="lt1"/>
                </a:solidFill>
                <a:latin typeface="Calibri"/>
                <a:ea typeface="Calibri"/>
                <a:cs typeface="Calibri"/>
                <a:sym typeface="Calibri"/>
              </a:rPr>
              <a:t>Scott Denning, professor at Colorado State, explains how greenhouse gases dance.</a:t>
            </a:r>
          </a:p>
          <a:p>
            <a:pPr marL="177800" marR="0" lvl="0" indent="-127000" algn="l" rtl="0">
              <a:lnSpc>
                <a:spcPct val="80000"/>
              </a:lnSpc>
              <a:spcBef>
                <a:spcPts val="800"/>
              </a:spcBef>
              <a:buClr>
                <a:schemeClr val="lt1"/>
              </a:buClr>
              <a:buSzPct val="77777"/>
              <a:buFont typeface="Arial"/>
              <a:buChar char="•"/>
            </a:pPr>
            <a:r>
              <a:rPr lang="en" sz="1800" b="0" i="0" u="none" strike="noStrike" cap="none">
                <a:solidFill>
                  <a:schemeClr val="lt1"/>
                </a:solidFill>
                <a:latin typeface="Calibri"/>
                <a:ea typeface="Calibri"/>
                <a:cs typeface="Calibri"/>
                <a:sym typeface="Calibri"/>
              </a:rPr>
              <a:t>Dancing Molecules student activity</a:t>
            </a:r>
            <a:r>
              <a:rPr lang="en" sz="1400" b="0" i="0" u="none" strike="noStrike" cap="none">
                <a:solidFill>
                  <a:schemeClr val="lt1"/>
                </a:solidFill>
                <a:latin typeface="Calibri"/>
                <a:ea typeface="Calibri"/>
                <a:cs typeface="Calibri"/>
                <a:sym typeface="Calibri"/>
              </a:rPr>
              <a:t> (created by Dr. Janet Vail, Grand Valley State University, Michigan)</a:t>
            </a:r>
          </a:p>
        </p:txBody>
      </p:sp>
      <p:pic>
        <p:nvPicPr>
          <p:cNvPr id="207" name="Shape 207"/>
          <p:cNvPicPr preferRelativeResize="0"/>
          <p:nvPr/>
        </p:nvPicPr>
        <p:blipFill rotWithShape="1">
          <a:blip r:embed="rId4">
            <a:alphaModFix/>
          </a:blip>
          <a:srcRect/>
          <a:stretch/>
        </p:blipFill>
        <p:spPr>
          <a:xfrm rot="5400000">
            <a:off x="5025746" y="1380887"/>
            <a:ext cx="2522220" cy="2191702"/>
          </a:xfrm>
          <a:prstGeom prst="rect">
            <a:avLst/>
          </a:prstGeom>
          <a:noFill/>
          <a:ln>
            <a:noFill/>
          </a:ln>
        </p:spPr>
      </p:pic>
      <p:pic>
        <p:nvPicPr>
          <p:cNvPr id="208" name="Shape 208"/>
          <p:cNvPicPr preferRelativeResize="0"/>
          <p:nvPr/>
        </p:nvPicPr>
        <p:blipFill rotWithShape="1">
          <a:blip r:embed="rId5">
            <a:alphaModFix/>
          </a:blip>
          <a:srcRect/>
          <a:stretch/>
        </p:blipFill>
        <p:spPr>
          <a:xfrm rot="5400000">
            <a:off x="6684108" y="2683609"/>
            <a:ext cx="2811303" cy="2108477"/>
          </a:xfrm>
          <a:prstGeom prst="rect">
            <a:avLst/>
          </a:prstGeom>
          <a:noFill/>
          <a:ln>
            <a:noFill/>
          </a:ln>
        </p:spPr>
      </p:pic>
      <p:pic>
        <p:nvPicPr>
          <p:cNvPr id="209" name="Shape 209"/>
          <p:cNvPicPr preferRelativeResize="0"/>
          <p:nvPr/>
        </p:nvPicPr>
        <p:blipFill rotWithShape="1">
          <a:blip r:embed="rId6">
            <a:alphaModFix/>
          </a:blip>
          <a:srcRect/>
          <a:stretch/>
        </p:blipFill>
        <p:spPr>
          <a:xfrm rot="5400000">
            <a:off x="3744278" y="3131939"/>
            <a:ext cx="1829038" cy="18516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Explain:  The Carbon Cycle (Develop Models)</a:t>
            </a:r>
          </a:p>
        </p:txBody>
      </p:sp>
      <p:sp>
        <p:nvSpPr>
          <p:cNvPr id="215" name="Shape 215"/>
          <p:cNvSpPr txBox="1">
            <a:spLocks noGrp="1"/>
          </p:cNvSpPr>
          <p:nvPr>
            <p:ph type="body" idx="1"/>
          </p:nvPr>
        </p:nvSpPr>
        <p:spPr>
          <a:xfrm>
            <a:off x="628650" y="1369225"/>
            <a:ext cx="4441200" cy="3263400"/>
          </a:xfrm>
          <a:prstGeom prst="rect">
            <a:avLst/>
          </a:prstGeom>
        </p:spPr>
        <p:txBody>
          <a:bodyPr lIns="68575" tIns="68575" rIns="68575" bIns="68575" anchor="t" anchorCtr="0">
            <a:noAutofit/>
          </a:bodyPr>
          <a:lstStyle/>
          <a:p>
            <a:pPr marL="457200" lvl="0" indent="-228600" rtl="0">
              <a:spcBef>
                <a:spcPts val="0"/>
              </a:spcBef>
            </a:pPr>
            <a:r>
              <a:rPr lang="en"/>
              <a:t>Begin with Candle in a Jar phenomenon</a:t>
            </a:r>
          </a:p>
          <a:p>
            <a:pPr marL="914400" lvl="1" indent="-228600" rtl="0">
              <a:spcBef>
                <a:spcPts val="0"/>
              </a:spcBef>
            </a:pPr>
            <a:r>
              <a:rPr lang="en"/>
              <a:t>Use NGSX “talk moves” to discuss student-generated models that explain what they’ve observed.</a:t>
            </a:r>
          </a:p>
          <a:p>
            <a:pPr marL="457200" lvl="0" indent="-228600" rtl="0">
              <a:spcBef>
                <a:spcPts val="0"/>
              </a:spcBef>
            </a:pPr>
            <a:r>
              <a:rPr lang="en" u="sng">
                <a:solidFill>
                  <a:schemeClr val="hlink"/>
                </a:solidFill>
                <a:hlinkClick r:id="rId3"/>
              </a:rPr>
              <a:t>http://learndbir.org/resources/4-Goals_and_Moves-Checklist.pdf</a:t>
            </a:r>
            <a:r>
              <a:rPr lang="en"/>
              <a:t>  </a:t>
            </a:r>
          </a:p>
          <a:p>
            <a:pPr marL="0" lvl="0" indent="0" rtl="0">
              <a:spcBef>
                <a:spcPts val="0"/>
              </a:spcBef>
              <a:buNone/>
            </a:pPr>
            <a:endParaRPr/>
          </a:p>
          <a:p>
            <a:pPr marL="0" lvl="0" indent="0">
              <a:spcBef>
                <a:spcPts val="0"/>
              </a:spcBef>
              <a:buNone/>
            </a:pPr>
            <a:endParaRPr/>
          </a:p>
        </p:txBody>
      </p:sp>
      <p:pic>
        <p:nvPicPr>
          <p:cNvPr id="216" name="Shape 216" descr="candleinajar.jpeg"/>
          <p:cNvPicPr preferRelativeResize="0"/>
          <p:nvPr/>
        </p:nvPicPr>
        <p:blipFill>
          <a:blip r:embed="rId4">
            <a:alphaModFix/>
          </a:blip>
          <a:stretch>
            <a:fillRect/>
          </a:stretch>
        </p:blipFill>
        <p:spPr>
          <a:xfrm>
            <a:off x="5480128" y="1369224"/>
            <a:ext cx="2447550" cy="326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Explain:  </a:t>
            </a:r>
            <a:r>
              <a:rPr lang="en" sz="3300" b="0" i="0" u="none" strike="noStrike" cap="none">
                <a:solidFill>
                  <a:srgbClr val="FFFF00"/>
                </a:solidFill>
                <a:latin typeface="Calibri"/>
                <a:ea typeface="Calibri"/>
                <a:cs typeface="Calibri"/>
                <a:sym typeface="Calibri"/>
              </a:rPr>
              <a:t>Carbon Cycle (More Models)</a:t>
            </a:r>
          </a:p>
        </p:txBody>
      </p:sp>
      <p:sp>
        <p:nvSpPr>
          <p:cNvPr id="222" name="Shape 222"/>
          <p:cNvSpPr txBox="1">
            <a:spLocks noGrp="1"/>
          </p:cNvSpPr>
          <p:nvPr>
            <p:ph type="body" idx="1"/>
          </p:nvPr>
        </p:nvSpPr>
        <p:spPr>
          <a:xfrm>
            <a:off x="628650" y="1369218"/>
            <a:ext cx="3451860"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 sz="2100" b="0" i="0" u="none" strike="noStrike" cap="none">
                <a:solidFill>
                  <a:schemeClr val="lt1"/>
                </a:solidFill>
                <a:latin typeface="Calibri"/>
                <a:ea typeface="Calibri"/>
                <a:cs typeface="Calibri"/>
                <a:sym typeface="Calibri"/>
              </a:rPr>
              <a:t>Carbon Cycle Game </a:t>
            </a:r>
            <a:r>
              <a:rPr lang="en" sz="1200" b="0" i="0" u="none" strike="noStrike" cap="none">
                <a:solidFill>
                  <a:schemeClr val="lt1"/>
                </a:solidFill>
                <a:latin typeface="Calibri"/>
                <a:ea typeface="Calibri"/>
                <a:cs typeface="Calibri"/>
                <a:sym typeface="Calibri"/>
              </a:rPr>
              <a:t>(adapted from the Incredible Journey, Project Wet, by Jennifer Ceven and further adapted by Michigan Tech MiTEP program teachers)   </a:t>
            </a:r>
            <a:r>
              <a:rPr lang="en" sz="1200" b="0" i="0" u="sng" strike="noStrike" cap="none">
                <a:solidFill>
                  <a:schemeClr val="hlink"/>
                </a:solidFill>
                <a:latin typeface="Calibri"/>
                <a:ea typeface="Calibri"/>
                <a:cs typeface="Calibri"/>
                <a:sym typeface="Calibri"/>
                <a:hlinkClick r:id="rId3"/>
              </a:rPr>
              <a:t>http://www.geo.mtu.edu/~raman/SilverI/MiTEP_ESI-1/Day_7_Core_and_the_subsurface_files/Carbon%20Cycle%20Game_JCevensCredited.pdf</a:t>
            </a:r>
          </a:p>
          <a:p>
            <a:pPr marL="177800" marR="0" lvl="0" indent="-177800" algn="l" rtl="0">
              <a:lnSpc>
                <a:spcPct val="90000"/>
              </a:lnSpc>
              <a:spcBef>
                <a:spcPts val="800"/>
              </a:spcBef>
              <a:buClr>
                <a:schemeClr val="lt1"/>
              </a:buClr>
              <a:buSzPct val="100000"/>
              <a:buFont typeface="Arial"/>
              <a:buNone/>
            </a:pPr>
            <a:endParaRPr sz="1200" b="0" i="0" u="none" strike="noStrike" cap="none">
              <a:solidFill>
                <a:schemeClr val="lt1"/>
              </a:solidFill>
              <a:latin typeface="Calibri"/>
              <a:ea typeface="Calibri"/>
              <a:cs typeface="Calibri"/>
              <a:sym typeface="Calibri"/>
            </a:endParaRPr>
          </a:p>
        </p:txBody>
      </p:sp>
      <p:pic>
        <p:nvPicPr>
          <p:cNvPr id="223" name="Shape 223"/>
          <p:cNvPicPr preferRelativeResize="0"/>
          <p:nvPr/>
        </p:nvPicPr>
        <p:blipFill rotWithShape="1">
          <a:blip r:embed="rId4">
            <a:alphaModFix/>
          </a:blip>
          <a:srcRect/>
          <a:stretch/>
        </p:blipFill>
        <p:spPr>
          <a:xfrm>
            <a:off x="4441722" y="1277904"/>
            <a:ext cx="1857600" cy="3446100"/>
          </a:xfrm>
          <a:prstGeom prst="rect">
            <a:avLst/>
          </a:prstGeom>
          <a:noFill/>
          <a:ln>
            <a:noFill/>
          </a:ln>
        </p:spPr>
      </p:pic>
      <p:pic>
        <p:nvPicPr>
          <p:cNvPr id="224" name="Shape 224"/>
          <p:cNvPicPr preferRelativeResize="0"/>
          <p:nvPr/>
        </p:nvPicPr>
        <p:blipFill rotWithShape="1">
          <a:blip r:embed="rId5">
            <a:alphaModFix/>
          </a:blip>
          <a:srcRect/>
          <a:stretch/>
        </p:blipFill>
        <p:spPr>
          <a:xfrm>
            <a:off x="6660548" y="1052962"/>
            <a:ext cx="1988700" cy="352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28650" y="273850"/>
            <a:ext cx="41808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Extend:  </a:t>
            </a:r>
            <a:r>
              <a:rPr lang="en" sz="3300" b="0" i="0" u="none" strike="noStrike" cap="none">
                <a:solidFill>
                  <a:srgbClr val="FFFF00"/>
                </a:solidFill>
                <a:latin typeface="Calibri"/>
                <a:ea typeface="Calibri"/>
                <a:cs typeface="Calibri"/>
                <a:sym typeface="Calibri"/>
              </a:rPr>
              <a:t>Trees are Carbon Sinks (Math)</a:t>
            </a:r>
          </a:p>
        </p:txBody>
      </p:sp>
      <p:sp>
        <p:nvSpPr>
          <p:cNvPr id="230" name="Shape 230"/>
          <p:cNvSpPr txBox="1">
            <a:spLocks noGrp="1"/>
          </p:cNvSpPr>
          <p:nvPr>
            <p:ph type="body" idx="1"/>
          </p:nvPr>
        </p:nvSpPr>
        <p:spPr>
          <a:xfrm>
            <a:off x="628650" y="1369218"/>
            <a:ext cx="2946082" cy="3263503"/>
          </a:xfrm>
          <a:prstGeom prst="rect">
            <a:avLst/>
          </a:prstGeom>
          <a:noFill/>
          <a:ln>
            <a:noFill/>
          </a:ln>
        </p:spPr>
        <p:txBody>
          <a:bodyPr lIns="68575" tIns="34275" rIns="68575" bIns="34275" anchor="t" anchorCtr="0">
            <a:noAutofit/>
          </a:bodyPr>
          <a:lstStyle/>
          <a:p>
            <a:pPr marL="177800" marR="0" lvl="0" indent="-158750" algn="l" rtl="0">
              <a:lnSpc>
                <a:spcPct val="70000"/>
              </a:lnSpc>
              <a:spcBef>
                <a:spcPts val="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Calculate how much carbon is in a tree…and how many trees you’d need to plant every year just to balance the carbon produced by your family car.</a:t>
            </a:r>
          </a:p>
          <a:p>
            <a:pPr marL="342900" marR="0" lvl="1" indent="0" algn="l" rtl="0">
              <a:lnSpc>
                <a:spcPct val="70000"/>
              </a:lnSpc>
              <a:spcBef>
                <a:spcPts val="400"/>
              </a:spcBef>
              <a:spcAft>
                <a:spcPts val="0"/>
              </a:spcAft>
              <a:buClr>
                <a:schemeClr val="lt1"/>
              </a:buClr>
              <a:buSzPct val="25000"/>
              <a:buFont typeface="Arial"/>
              <a:buNone/>
            </a:pPr>
            <a:r>
              <a:rPr lang="en" sz="1100" b="0" i="0" u="none" strike="noStrike" cap="none">
                <a:solidFill>
                  <a:schemeClr val="lt1"/>
                </a:solidFill>
                <a:latin typeface="Calibri"/>
                <a:ea typeface="Calibri"/>
                <a:cs typeface="Calibri"/>
                <a:sym typeface="Calibri"/>
              </a:rPr>
              <a:t>Adapted from Kristen Schmitt, "Carbon Sequestration in Forests." Global Change Teacher Institute. Michigan Technological University, Houghton MI. </a:t>
            </a:r>
          </a:p>
          <a:p>
            <a:pPr marL="177800" marR="0" lvl="0" indent="-158750" algn="l" rtl="0">
              <a:lnSpc>
                <a:spcPct val="70000"/>
              </a:lnSpc>
              <a:spcBef>
                <a:spcPts val="80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This published paper lists carbon content for many other tree species from around the world:  </a:t>
            </a:r>
          </a:p>
          <a:p>
            <a:pPr marL="520700" marR="0" lvl="1" indent="-171450" algn="l" rtl="0">
              <a:lnSpc>
                <a:spcPct val="70000"/>
              </a:lnSpc>
              <a:spcBef>
                <a:spcPts val="400"/>
              </a:spcBef>
              <a:spcAft>
                <a:spcPts val="0"/>
              </a:spcAft>
              <a:buClr>
                <a:schemeClr val="lt1"/>
              </a:buClr>
              <a:buSzPct val="100000"/>
              <a:buFont typeface="Arial"/>
              <a:buChar char="•"/>
            </a:pPr>
            <a:r>
              <a:rPr lang="en" sz="1100" b="0" i="0" u="none" strike="noStrike" cap="none">
                <a:solidFill>
                  <a:schemeClr val="lt1"/>
                </a:solidFill>
                <a:latin typeface="Calibri"/>
                <a:ea typeface="Calibri"/>
                <a:cs typeface="Calibri"/>
                <a:sym typeface="Calibri"/>
              </a:rPr>
              <a:t>Zianis, Dimitris, and Maurizio Mencuccini. "</a:t>
            </a:r>
            <a:r>
              <a:rPr lang="en" sz="1100" b="0" i="0" u="sng" strike="noStrike" cap="none">
                <a:solidFill>
                  <a:schemeClr val="hlink"/>
                </a:solidFill>
                <a:latin typeface="Calibri"/>
                <a:ea typeface="Calibri"/>
                <a:cs typeface="Calibri"/>
                <a:sym typeface="Calibri"/>
                <a:hlinkClick r:id="rId3"/>
              </a:rPr>
              <a:t>On Simplifying Allometric Analyses of Forest Biomass.</a:t>
            </a:r>
            <a:r>
              <a:rPr lang="en" sz="1100" b="0" i="0" u="none" strike="noStrike" cap="none">
                <a:solidFill>
                  <a:schemeClr val="lt1"/>
                </a:solidFill>
                <a:latin typeface="Calibri"/>
                <a:ea typeface="Calibri"/>
                <a:cs typeface="Calibri"/>
                <a:sym typeface="Calibri"/>
              </a:rPr>
              <a:t>" </a:t>
            </a:r>
            <a:r>
              <a:rPr lang="en" sz="1100" b="0" i="1" u="none" strike="noStrike" cap="none">
                <a:solidFill>
                  <a:schemeClr val="lt1"/>
                </a:solidFill>
                <a:latin typeface="Calibri"/>
                <a:ea typeface="Calibri"/>
                <a:cs typeface="Calibri"/>
                <a:sym typeface="Calibri"/>
              </a:rPr>
              <a:t>Forest Ecology and Management</a:t>
            </a:r>
            <a:r>
              <a:rPr lang="en" sz="1100" b="0" i="0" u="none" strike="noStrike" cap="none">
                <a:solidFill>
                  <a:schemeClr val="lt1"/>
                </a:solidFill>
                <a:latin typeface="Calibri"/>
                <a:ea typeface="Calibri"/>
                <a:cs typeface="Calibri"/>
                <a:sym typeface="Calibri"/>
              </a:rPr>
              <a:t> 187.2-3 (2004): 311-32.</a:t>
            </a:r>
          </a:p>
          <a:p>
            <a:pPr marL="177800" marR="0" lvl="0" indent="-184150" algn="l" rtl="0">
              <a:lnSpc>
                <a:spcPct val="70000"/>
              </a:lnSpc>
              <a:spcBef>
                <a:spcPts val="800"/>
              </a:spcBef>
              <a:buClr>
                <a:schemeClr val="lt1"/>
              </a:buClr>
              <a:buSzPct val="100000"/>
              <a:buFont typeface="Arial"/>
              <a:buNone/>
            </a:pPr>
            <a:endParaRPr sz="1500" b="0" i="0" u="none" strike="noStrike" cap="none">
              <a:solidFill>
                <a:schemeClr val="lt1"/>
              </a:solidFill>
              <a:latin typeface="Calibri"/>
              <a:ea typeface="Calibri"/>
              <a:cs typeface="Calibri"/>
              <a:sym typeface="Calibri"/>
            </a:endParaRPr>
          </a:p>
        </p:txBody>
      </p:sp>
      <p:pic>
        <p:nvPicPr>
          <p:cNvPr id="231" name="Shape 231"/>
          <p:cNvPicPr preferRelativeResize="0"/>
          <p:nvPr/>
        </p:nvPicPr>
        <p:blipFill rotWithShape="1">
          <a:blip r:embed="rId4">
            <a:alphaModFix/>
          </a:blip>
          <a:srcRect/>
          <a:stretch/>
        </p:blipFill>
        <p:spPr>
          <a:xfrm rot="5400000">
            <a:off x="6724352" y="519410"/>
            <a:ext cx="2646519" cy="1984890"/>
          </a:xfrm>
          <a:prstGeom prst="rect">
            <a:avLst/>
          </a:prstGeom>
          <a:noFill/>
          <a:ln>
            <a:noFill/>
          </a:ln>
        </p:spPr>
      </p:pic>
      <p:pic>
        <p:nvPicPr>
          <p:cNvPr id="232" name="Shape 232"/>
          <p:cNvPicPr preferRelativeResize="0"/>
          <p:nvPr/>
        </p:nvPicPr>
        <p:blipFill rotWithShape="1">
          <a:blip r:embed="rId5">
            <a:alphaModFix/>
          </a:blip>
          <a:srcRect/>
          <a:stretch/>
        </p:blipFill>
        <p:spPr>
          <a:xfrm rot="5400000">
            <a:off x="4840604" y="591264"/>
            <a:ext cx="2074545" cy="1555908"/>
          </a:xfrm>
          <a:prstGeom prst="rect">
            <a:avLst/>
          </a:prstGeom>
          <a:noFill/>
          <a:ln>
            <a:noFill/>
          </a:ln>
        </p:spPr>
      </p:pic>
      <p:pic>
        <p:nvPicPr>
          <p:cNvPr id="233" name="Shape 233"/>
          <p:cNvPicPr preferRelativeResize="0"/>
          <p:nvPr/>
        </p:nvPicPr>
        <p:blipFill rotWithShape="1">
          <a:blip r:embed="rId6">
            <a:alphaModFix/>
          </a:blip>
          <a:srcRect/>
          <a:stretch/>
        </p:blipFill>
        <p:spPr>
          <a:xfrm rot="5400000">
            <a:off x="6531173" y="2768917"/>
            <a:ext cx="2397442" cy="1985962"/>
          </a:xfrm>
          <a:prstGeom prst="rect">
            <a:avLst/>
          </a:prstGeom>
          <a:noFill/>
          <a:ln>
            <a:noFill/>
          </a:ln>
        </p:spPr>
      </p:pic>
      <p:pic>
        <p:nvPicPr>
          <p:cNvPr id="234" name="Shape 234"/>
          <p:cNvPicPr preferRelativeResize="0"/>
          <p:nvPr/>
        </p:nvPicPr>
        <p:blipFill rotWithShape="1">
          <a:blip r:embed="rId7">
            <a:alphaModFix/>
          </a:blip>
          <a:srcRect/>
          <a:stretch/>
        </p:blipFill>
        <p:spPr>
          <a:xfrm rot="5400000">
            <a:off x="4274283" y="2707481"/>
            <a:ext cx="2397442" cy="21088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rgbClr val="FFFF00"/>
                </a:solidFill>
                <a:latin typeface="Calibri"/>
                <a:ea typeface="Calibri"/>
                <a:cs typeface="Calibri"/>
                <a:sym typeface="Calibri"/>
              </a:rPr>
              <a:t>Carbon Cycle </a:t>
            </a:r>
            <a:r>
              <a:rPr lang="en">
                <a:solidFill>
                  <a:srgbClr val="FFFF00"/>
                </a:solidFill>
              </a:rPr>
              <a:t>Model</a:t>
            </a:r>
            <a:r>
              <a:rPr lang="en" sz="3300" b="0" i="0" u="none" strike="noStrike" cap="none">
                <a:solidFill>
                  <a:srgbClr val="FFFF00"/>
                </a:solidFill>
                <a:latin typeface="Calibri"/>
                <a:ea typeface="Calibri"/>
                <a:cs typeface="Calibri"/>
                <a:sym typeface="Calibri"/>
              </a:rPr>
              <a:t> Embedded Assessment (Modeling, Constructing Explanations)</a:t>
            </a:r>
          </a:p>
        </p:txBody>
      </p:sp>
      <p:pic>
        <p:nvPicPr>
          <p:cNvPr id="240" name="Shape 240"/>
          <p:cNvPicPr preferRelativeResize="0">
            <a:picLocks noGrp="1"/>
          </p:cNvPicPr>
          <p:nvPr>
            <p:ph type="body" idx="1"/>
          </p:nvPr>
        </p:nvPicPr>
        <p:blipFill rotWithShape="1">
          <a:blip r:embed="rId3">
            <a:alphaModFix/>
          </a:blip>
          <a:srcRect/>
          <a:stretch/>
        </p:blipFill>
        <p:spPr>
          <a:xfrm>
            <a:off x="5805635" y="1408105"/>
            <a:ext cx="3102899" cy="2327400"/>
          </a:xfrm>
          <a:prstGeom prst="rect">
            <a:avLst/>
          </a:prstGeom>
          <a:noFill/>
          <a:ln>
            <a:noFill/>
          </a:ln>
        </p:spPr>
      </p:pic>
      <p:pic>
        <p:nvPicPr>
          <p:cNvPr id="241" name="Shape 241"/>
          <p:cNvPicPr preferRelativeResize="0"/>
          <p:nvPr/>
        </p:nvPicPr>
        <p:blipFill rotWithShape="1">
          <a:blip r:embed="rId4">
            <a:alphaModFix/>
          </a:blip>
          <a:srcRect/>
          <a:stretch/>
        </p:blipFill>
        <p:spPr>
          <a:xfrm rot="5400000">
            <a:off x="-66" y="1656702"/>
            <a:ext cx="3109494" cy="2332121"/>
          </a:xfrm>
          <a:prstGeom prst="rect">
            <a:avLst/>
          </a:prstGeom>
          <a:noFill/>
          <a:ln>
            <a:noFill/>
          </a:ln>
        </p:spPr>
      </p:pic>
      <p:pic>
        <p:nvPicPr>
          <p:cNvPr id="242" name="Shape 242"/>
          <p:cNvPicPr preferRelativeResize="0"/>
          <p:nvPr/>
        </p:nvPicPr>
        <p:blipFill rotWithShape="1">
          <a:blip r:embed="rId5">
            <a:alphaModFix/>
          </a:blip>
          <a:srcRect/>
          <a:stretch/>
        </p:blipFill>
        <p:spPr>
          <a:xfrm>
            <a:off x="2612601" y="1960888"/>
            <a:ext cx="3612000" cy="270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a:solidFill>
                  <a:srgbClr val="FFFF00"/>
                </a:solidFill>
              </a:rPr>
              <a:t>Evaluate:  </a:t>
            </a:r>
            <a:r>
              <a:rPr lang="en" sz="3300" b="0" i="0" u="none" strike="noStrike" cap="none">
                <a:solidFill>
                  <a:srgbClr val="FFFF00"/>
                </a:solidFill>
                <a:latin typeface="Calibri"/>
                <a:ea typeface="Calibri"/>
                <a:cs typeface="Calibri"/>
                <a:sym typeface="Calibri"/>
              </a:rPr>
              <a:t>Getting to the primary SEP  (Asking questions to clarify evidence)</a:t>
            </a:r>
          </a:p>
        </p:txBody>
      </p:sp>
      <p:sp>
        <p:nvSpPr>
          <p:cNvPr id="248" name="Shape 248"/>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Students prepare a research grant proposal on the effects of climate change on a local industry or economy (agriculture, tourism, etc.)</a:t>
            </a:r>
          </a:p>
          <a:p>
            <a:pPr marL="520700" marR="0" lvl="1" indent="-177800" algn="l" rtl="0">
              <a:lnSpc>
                <a:spcPct val="90000"/>
              </a:lnSpc>
              <a:spcBef>
                <a:spcPts val="400"/>
              </a:spcBef>
              <a:spcAft>
                <a:spcPts val="0"/>
              </a:spcAft>
              <a:buClr>
                <a:schemeClr val="lt1"/>
              </a:buClr>
              <a:buSzPct val="100000"/>
              <a:buFont typeface="Arial"/>
              <a:buChar char="•"/>
            </a:pPr>
            <a:r>
              <a:rPr lang="en" sz="1800" b="0" i="0" u="none" strike="noStrike" cap="none">
                <a:solidFill>
                  <a:schemeClr val="lt1"/>
                </a:solidFill>
                <a:latin typeface="Calibri"/>
                <a:ea typeface="Calibri"/>
                <a:cs typeface="Calibri"/>
                <a:sym typeface="Calibri"/>
              </a:rPr>
              <a:t>The proposal must include:</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a:solidFill>
                  <a:schemeClr val="lt1"/>
                </a:solidFill>
                <a:latin typeface="Calibri"/>
                <a:ea typeface="Calibri"/>
                <a:cs typeface="Calibri"/>
                <a:sym typeface="Calibri"/>
              </a:rPr>
              <a:t>A testable question</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a:solidFill>
                  <a:schemeClr val="lt1"/>
                </a:solidFill>
                <a:latin typeface="Calibri"/>
                <a:ea typeface="Calibri"/>
                <a:cs typeface="Calibri"/>
                <a:sym typeface="Calibri"/>
              </a:rPr>
              <a:t>At least three reliable research sources related to your question.</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a:solidFill>
                  <a:schemeClr val="lt1"/>
                </a:solidFill>
                <a:latin typeface="Calibri"/>
                <a:ea typeface="Calibri"/>
                <a:cs typeface="Calibri"/>
                <a:sym typeface="Calibri"/>
              </a:rPr>
              <a:t>A logical hypothesis</a:t>
            </a:r>
          </a:p>
          <a:p>
            <a:pPr marL="863600" marR="0" lvl="2" indent="-171450" algn="l" rtl="0">
              <a:lnSpc>
                <a:spcPct val="90000"/>
              </a:lnSpc>
              <a:spcBef>
                <a:spcPts val="400"/>
              </a:spcBef>
              <a:spcAft>
                <a:spcPts val="0"/>
              </a:spcAft>
              <a:buClr>
                <a:schemeClr val="lt1"/>
              </a:buClr>
              <a:buSzPct val="100000"/>
              <a:buFont typeface="Arial"/>
              <a:buChar char="•"/>
            </a:pPr>
            <a:r>
              <a:rPr lang="en" sz="1500" b="0" i="0" u="none" strike="noStrike" cap="none">
                <a:solidFill>
                  <a:schemeClr val="lt1"/>
                </a:solidFill>
                <a:latin typeface="Calibri"/>
                <a:ea typeface="Calibri"/>
                <a:cs typeface="Calibri"/>
                <a:sym typeface="Calibri"/>
              </a:rPr>
              <a:t>An argument for the hypothesis using evidence from the three sources.</a:t>
            </a:r>
          </a:p>
          <a:p>
            <a:pPr marL="863600" marR="0" lvl="2" indent="-171450" algn="l" rtl="0">
              <a:lnSpc>
                <a:spcPct val="90000"/>
              </a:lnSpc>
              <a:spcBef>
                <a:spcPts val="400"/>
              </a:spcBef>
              <a:spcAft>
                <a:spcPts val="0"/>
              </a:spcAft>
              <a:buClr>
                <a:schemeClr val="lt1"/>
              </a:buClr>
              <a:buSzPct val="100000"/>
              <a:buFont typeface="Arial"/>
              <a:buNone/>
            </a:pPr>
            <a:endParaRPr sz="1500" b="0" i="0" u="none" strike="noStrike" cap="none">
              <a:solidFill>
                <a:schemeClr val="lt1"/>
              </a:solidFill>
              <a:latin typeface="Calibri"/>
              <a:ea typeface="Calibri"/>
              <a:cs typeface="Calibri"/>
              <a:sym typeface="Calibri"/>
            </a:endParaRPr>
          </a:p>
          <a:p>
            <a:pPr marL="0" marR="0" lvl="0" indent="0" algn="l" rtl="0">
              <a:lnSpc>
                <a:spcPct val="90000"/>
              </a:lnSpc>
              <a:spcBef>
                <a:spcPts val="400"/>
              </a:spcBef>
              <a:buNone/>
            </a:pPr>
            <a:r>
              <a:rPr lang="en" sz="1500"/>
              <a:t>Skills involve using checklists to evaluate reliability of sources and C. E. R. formats to evaluate article content.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Engineering a Solution</a:t>
            </a:r>
          </a:p>
        </p:txBody>
      </p:sp>
      <p:sp>
        <p:nvSpPr>
          <p:cNvPr id="254" name="Shape 254"/>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spcAft>
                <a:spcPts val="0"/>
              </a:spcAft>
              <a:buClr>
                <a:srgbClr val="FF0000"/>
              </a:buClr>
              <a:buSzPct val="25000"/>
              <a:buFont typeface="Arial"/>
              <a:buNone/>
            </a:pPr>
            <a:r>
              <a:rPr lang="en" sz="3000" b="0" i="0" u="none" strike="noStrike" cap="none">
                <a:solidFill>
                  <a:srgbClr val="FF0000"/>
                </a:solidFill>
                <a:latin typeface="Calibri"/>
                <a:ea typeface="Calibri"/>
                <a:cs typeface="Calibri"/>
                <a:sym typeface="Calibri"/>
              </a:rPr>
              <a:t>“Scientists dream about doing great things.  Engineers do them.”</a:t>
            </a:r>
          </a:p>
          <a:p>
            <a:pPr marL="0" marR="0" lvl="0" indent="0" algn="ctr" rtl="0">
              <a:lnSpc>
                <a:spcPct val="90000"/>
              </a:lnSpc>
              <a:spcBef>
                <a:spcPts val="800"/>
              </a:spcBef>
              <a:spcAft>
                <a:spcPts val="0"/>
              </a:spcAft>
              <a:buClr>
                <a:schemeClr val="lt1"/>
              </a:buClr>
              <a:buSzPct val="25000"/>
              <a:buFont typeface="Arial"/>
              <a:buNone/>
            </a:pPr>
            <a:endParaRPr sz="3000" b="0" i="0" u="none" strike="noStrike" cap="none">
              <a:solidFill>
                <a:srgbClr val="FF0000"/>
              </a:solidFill>
              <a:latin typeface="Calibri"/>
              <a:ea typeface="Calibri"/>
              <a:cs typeface="Calibri"/>
              <a:sym typeface="Calibri"/>
            </a:endParaRPr>
          </a:p>
          <a:p>
            <a:pPr marL="0" marR="0" lvl="0" indent="0" algn="ctr" rtl="0">
              <a:lnSpc>
                <a:spcPct val="90000"/>
              </a:lnSpc>
              <a:spcBef>
                <a:spcPts val="800"/>
              </a:spcBef>
              <a:spcAft>
                <a:spcPts val="0"/>
              </a:spcAft>
              <a:buClr>
                <a:schemeClr val="lt1"/>
              </a:buClr>
              <a:buSzPct val="25000"/>
              <a:buFont typeface="Arial"/>
              <a:buNone/>
            </a:pPr>
            <a:endParaRPr sz="3000" b="0" i="0" u="none" strike="noStrike" cap="none">
              <a:solidFill>
                <a:srgbClr val="FF0000"/>
              </a:solidFill>
              <a:latin typeface="Calibri"/>
              <a:ea typeface="Calibri"/>
              <a:cs typeface="Calibri"/>
              <a:sym typeface="Calibri"/>
            </a:endParaRPr>
          </a:p>
          <a:p>
            <a:pPr marL="342900" marR="0" lvl="1" indent="0" algn="ctr" rtl="0">
              <a:lnSpc>
                <a:spcPct val="90000"/>
              </a:lnSpc>
              <a:spcBef>
                <a:spcPts val="400"/>
              </a:spcBef>
              <a:buClr>
                <a:schemeClr val="lt1"/>
              </a:buClr>
              <a:buSzPct val="25000"/>
              <a:buFont typeface="Arial"/>
              <a:buNone/>
            </a:pPr>
            <a:r>
              <a:rPr lang="en" sz="3000" b="0" i="0" u="none" strike="noStrike" cap="none">
                <a:solidFill>
                  <a:schemeClr val="lt1"/>
                </a:solidFill>
                <a:latin typeface="Calibri"/>
                <a:ea typeface="Calibri"/>
                <a:cs typeface="Calibri"/>
                <a:sym typeface="Calibri"/>
              </a:rPr>
              <a:t>James A. Michner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endParaRPr sz="3300" b="0" i="0" u="none" strike="noStrike" cap="none">
              <a:solidFill>
                <a:schemeClr val="lt1"/>
              </a:solidFill>
              <a:latin typeface="Calibri"/>
              <a:ea typeface="Calibri"/>
              <a:cs typeface="Calibri"/>
              <a:sym typeface="Calibri"/>
            </a:endParaRPr>
          </a:p>
        </p:txBody>
      </p:sp>
      <p:sp>
        <p:nvSpPr>
          <p:cNvPr id="260" name="Shape 26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p:txBody>
      </p:sp>
      <p:pic>
        <p:nvPicPr>
          <p:cNvPr id="261" name="Shape 261"/>
          <p:cNvPicPr preferRelativeResize="0"/>
          <p:nvPr/>
        </p:nvPicPr>
        <p:blipFill rotWithShape="1">
          <a:blip r:embed="rId3">
            <a:alphaModFix/>
          </a:blip>
          <a:srcRect/>
          <a:stretch/>
        </p:blipFill>
        <p:spPr>
          <a:xfrm>
            <a:off x="332768" y="102869"/>
            <a:ext cx="8418195" cy="49004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0000"/>
              </a:buClr>
              <a:buSzPct val="25000"/>
              <a:buFont typeface="Calibri"/>
              <a:buNone/>
            </a:pPr>
            <a:r>
              <a:rPr lang="en" sz="3300" b="0" i="0" u="none" strike="noStrike" cap="none">
                <a:solidFill>
                  <a:srgbClr val="FF0000"/>
                </a:solidFill>
                <a:latin typeface="Calibri"/>
                <a:ea typeface="Calibri"/>
                <a:cs typeface="Calibri"/>
                <a:sym typeface="Calibri"/>
              </a:rPr>
              <a:t>Disciplinary Core Ideas</a:t>
            </a:r>
          </a:p>
        </p:txBody>
      </p:sp>
      <p:pic>
        <p:nvPicPr>
          <p:cNvPr id="267" name="Shape 267"/>
          <p:cNvPicPr preferRelativeResize="0">
            <a:picLocks noGrp="1"/>
          </p:cNvPicPr>
          <p:nvPr>
            <p:ph type="body" idx="1"/>
          </p:nvPr>
        </p:nvPicPr>
        <p:blipFill rotWithShape="1">
          <a:blip r:embed="rId3">
            <a:alphaModFix/>
          </a:blip>
          <a:srcRect/>
          <a:stretch/>
        </p:blipFill>
        <p:spPr>
          <a:xfrm>
            <a:off x="1600200" y="1268024"/>
            <a:ext cx="6057900" cy="358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Michigan and Michigan Tech</a:t>
            </a:r>
          </a:p>
        </p:txBody>
      </p:sp>
      <p:pic>
        <p:nvPicPr>
          <p:cNvPr id="136" name="Shape 136" descr="Map of Michigan"/>
          <p:cNvPicPr preferRelativeResize="0"/>
          <p:nvPr/>
        </p:nvPicPr>
        <p:blipFill rotWithShape="1">
          <a:blip r:embed="rId3">
            <a:alphaModFix/>
          </a:blip>
          <a:srcRect/>
          <a:stretch/>
        </p:blipFill>
        <p:spPr>
          <a:xfrm>
            <a:off x="4057650" y="2789959"/>
            <a:ext cx="3657599" cy="1900238"/>
          </a:xfrm>
          <a:prstGeom prst="rect">
            <a:avLst/>
          </a:prstGeom>
          <a:noFill/>
          <a:ln>
            <a:noFill/>
          </a:ln>
        </p:spPr>
      </p:pic>
      <p:pic>
        <p:nvPicPr>
          <p:cNvPr id="137" name="Shape 137" descr="http://www.candgnews.com/sites/default/files/images/global/stories/cache/TEACHER-full.jpg"/>
          <p:cNvPicPr preferRelativeResize="0"/>
          <p:nvPr/>
        </p:nvPicPr>
        <p:blipFill rotWithShape="1">
          <a:blip r:embed="rId4">
            <a:alphaModFix/>
          </a:blip>
          <a:srcRect/>
          <a:stretch/>
        </p:blipFill>
        <p:spPr>
          <a:xfrm>
            <a:off x="1428750" y="982496"/>
            <a:ext cx="1240234" cy="1637109"/>
          </a:xfrm>
          <a:prstGeom prst="rect">
            <a:avLst/>
          </a:prstGeom>
          <a:noFill/>
          <a:ln>
            <a:noFill/>
          </a:ln>
        </p:spPr>
      </p:pic>
      <p:pic>
        <p:nvPicPr>
          <p:cNvPr id="138" name="Shape 138"/>
          <p:cNvPicPr preferRelativeResize="0"/>
          <p:nvPr/>
        </p:nvPicPr>
        <p:blipFill rotWithShape="1">
          <a:blip r:embed="rId5">
            <a:alphaModFix/>
          </a:blip>
          <a:srcRect/>
          <a:stretch/>
        </p:blipFill>
        <p:spPr>
          <a:xfrm>
            <a:off x="2968674" y="982496"/>
            <a:ext cx="2533312" cy="1682573"/>
          </a:xfrm>
          <a:prstGeom prst="rect">
            <a:avLst/>
          </a:prstGeom>
          <a:noFill/>
          <a:ln>
            <a:noFill/>
          </a:ln>
        </p:spPr>
      </p:pic>
      <p:pic>
        <p:nvPicPr>
          <p:cNvPr id="139" name="Shape 139"/>
          <p:cNvPicPr preferRelativeResize="0"/>
          <p:nvPr/>
        </p:nvPicPr>
        <p:blipFill rotWithShape="1">
          <a:blip r:embed="rId6">
            <a:alphaModFix/>
          </a:blip>
          <a:srcRect/>
          <a:stretch/>
        </p:blipFill>
        <p:spPr>
          <a:xfrm>
            <a:off x="5587711" y="1133109"/>
            <a:ext cx="2000249" cy="1335881"/>
          </a:xfrm>
          <a:prstGeom prst="rect">
            <a:avLst/>
          </a:prstGeom>
          <a:noFill/>
          <a:ln>
            <a:noFill/>
          </a:ln>
        </p:spPr>
      </p:pic>
      <p:sp>
        <p:nvSpPr>
          <p:cNvPr id="140" name="Shape 140"/>
          <p:cNvSpPr/>
          <p:nvPr/>
        </p:nvSpPr>
        <p:spPr>
          <a:xfrm rot="10800000" flipH="1">
            <a:off x="5365606" y="3200399"/>
            <a:ext cx="222105" cy="114299"/>
          </a:xfrm>
          <a:prstGeom prst="star5">
            <a:avLst>
              <a:gd name="adj" fmla="val 19098"/>
              <a:gd name="hf" fmla="val 105146"/>
              <a:gd name="vf" fmla="val 110557"/>
            </a:avLst>
          </a:prstGeom>
          <a:solidFill>
            <a:srgbClr val="FFFF00"/>
          </a:solidFill>
          <a:ln w="12700" cap="flat" cmpd="sng">
            <a:solidFill>
              <a:srgbClr val="42719B"/>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pic>
        <p:nvPicPr>
          <p:cNvPr id="141" name="Shape 141"/>
          <p:cNvPicPr preferRelativeResize="0"/>
          <p:nvPr/>
        </p:nvPicPr>
        <p:blipFill>
          <a:blip r:embed="rId7">
            <a:alphaModFix/>
          </a:blip>
          <a:stretch>
            <a:fillRect/>
          </a:stretch>
        </p:blipFill>
        <p:spPr>
          <a:xfrm>
            <a:off x="445522" y="2974937"/>
            <a:ext cx="3421048" cy="1530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Wind Turbines</a:t>
            </a:r>
          </a:p>
        </p:txBody>
      </p:sp>
      <p:sp>
        <p:nvSpPr>
          <p:cNvPr id="273" name="Shape 273"/>
          <p:cNvSpPr txBox="1">
            <a:spLocks noGrp="1"/>
          </p:cNvSpPr>
          <p:nvPr>
            <p:ph type="body" idx="1"/>
          </p:nvPr>
        </p:nvSpPr>
        <p:spPr>
          <a:xfrm>
            <a:off x="1485900" y="1200150"/>
            <a:ext cx="3028949" cy="3394472"/>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3"/>
              </a:rPr>
              <a:t>https://www.youtube.com/watch?v=sLXZkn2W-lk</a:t>
            </a: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spcAft>
                <a:spcPts val="0"/>
              </a:spcAft>
              <a:buClr>
                <a:schemeClr val="lt1"/>
              </a:buClr>
              <a:buSzPct val="100000"/>
              <a:buFont typeface="Arial"/>
              <a:buChar char="•"/>
            </a:pPr>
            <a:r>
              <a:rPr lang="en" sz="2100" b="0" i="0" u="sng" strike="noStrike" cap="none">
                <a:solidFill>
                  <a:schemeClr val="hlink"/>
                </a:solidFill>
                <a:latin typeface="Calibri"/>
                <a:ea typeface="Calibri"/>
                <a:cs typeface="Calibri"/>
                <a:sym typeface="Calibri"/>
                <a:hlinkClick r:id="rId4"/>
              </a:rPr>
              <a:t>https://www.youtube.com/watch?v=8lWTQdHEazg&amp;feature=youtu.be</a:t>
            </a:r>
          </a:p>
          <a:p>
            <a:pPr marL="177800" marR="0" lvl="0" indent="-171450" algn="l" rtl="0">
              <a:lnSpc>
                <a:spcPct val="90000"/>
              </a:lnSpc>
              <a:spcBef>
                <a:spcPts val="800"/>
              </a:spcBef>
              <a:spcAft>
                <a:spcPts val="0"/>
              </a:spcAft>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a:p>
            <a:pPr marL="177800" marR="0" lvl="0" indent="-171450" algn="l" rtl="0">
              <a:lnSpc>
                <a:spcPct val="90000"/>
              </a:lnSpc>
              <a:spcBef>
                <a:spcPts val="800"/>
              </a:spcBef>
              <a:buClr>
                <a:schemeClr val="lt1"/>
              </a:buClr>
              <a:buSzPct val="100000"/>
              <a:buFont typeface="Arial"/>
              <a:buNone/>
            </a:pPr>
            <a:endParaRPr sz="2100" b="0" i="0" u="none" strike="noStrike" cap="none">
              <a:solidFill>
                <a:schemeClr val="lt1"/>
              </a:solidFill>
              <a:latin typeface="Calibri"/>
              <a:ea typeface="Calibri"/>
              <a:cs typeface="Calibri"/>
              <a:sym typeface="Calibri"/>
            </a:endParaRPr>
          </a:p>
        </p:txBody>
      </p:sp>
      <p:pic>
        <p:nvPicPr>
          <p:cNvPr id="274" name="Shape 274" descr="KWS turbine visit 15.jpg"/>
          <p:cNvPicPr preferRelativeResize="0"/>
          <p:nvPr/>
        </p:nvPicPr>
        <p:blipFill rotWithShape="1">
          <a:blip r:embed="rId5">
            <a:alphaModFix/>
          </a:blip>
          <a:srcRect/>
          <a:stretch/>
        </p:blipFill>
        <p:spPr>
          <a:xfrm>
            <a:off x="4686300" y="1371600"/>
            <a:ext cx="3086100" cy="31646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Engineering Challenge</a:t>
            </a:r>
          </a:p>
        </p:txBody>
      </p:sp>
      <p:sp>
        <p:nvSpPr>
          <p:cNvPr id="280" name="Shape 280"/>
          <p:cNvSpPr txBox="1">
            <a:spLocks noGrp="1"/>
          </p:cNvSpPr>
          <p:nvPr>
            <p:ph type="body" idx="1"/>
          </p:nvPr>
        </p:nvSpPr>
        <p:spPr>
          <a:xfrm>
            <a:off x="675675" y="1181225"/>
            <a:ext cx="7161900" cy="9942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Students build wind turbine models to find the design that rotates longest</a:t>
            </a:r>
            <a:r>
              <a:rPr lang="en"/>
              <a:t>, using card stock, straws, and pins</a:t>
            </a:r>
          </a:p>
          <a:p>
            <a:pPr marL="177800" marR="0" lvl="0" indent="-171450" algn="l" rtl="0">
              <a:lnSpc>
                <a:spcPct val="90000"/>
              </a:lnSpc>
              <a:spcBef>
                <a:spcPts val="0"/>
              </a:spcBef>
              <a:buClr>
                <a:schemeClr val="lt1"/>
              </a:buClr>
              <a:buSzPct val="100000"/>
              <a:buFont typeface="Arial"/>
              <a:buChar char="•"/>
            </a:pPr>
            <a:r>
              <a:rPr lang="en"/>
              <a:t>Record work in Engineering Journal</a:t>
            </a:r>
          </a:p>
          <a:p>
            <a:pPr marL="0" marR="0" lvl="0" indent="0" algn="l" rtl="0">
              <a:lnSpc>
                <a:spcPct val="90000"/>
              </a:lnSpc>
              <a:spcBef>
                <a:spcPts val="0"/>
              </a:spcBef>
              <a:buNone/>
            </a:pPr>
            <a:endParaRPr/>
          </a:p>
        </p:txBody>
      </p:sp>
      <p:pic>
        <p:nvPicPr>
          <p:cNvPr id="281" name="Shape 281"/>
          <p:cNvPicPr preferRelativeResize="0"/>
          <p:nvPr/>
        </p:nvPicPr>
        <p:blipFill rotWithShape="1">
          <a:blip r:embed="rId3">
            <a:alphaModFix/>
          </a:blip>
          <a:srcRect/>
          <a:stretch/>
        </p:blipFill>
        <p:spPr>
          <a:xfrm rot="5400000">
            <a:off x="4350737" y="2722135"/>
            <a:ext cx="2473799" cy="1855500"/>
          </a:xfrm>
          <a:prstGeom prst="rect">
            <a:avLst/>
          </a:prstGeom>
          <a:noFill/>
          <a:ln>
            <a:noFill/>
          </a:ln>
        </p:spPr>
      </p:pic>
      <p:pic>
        <p:nvPicPr>
          <p:cNvPr id="282" name="Shape 282"/>
          <p:cNvPicPr preferRelativeResize="0"/>
          <p:nvPr/>
        </p:nvPicPr>
        <p:blipFill rotWithShape="1">
          <a:blip r:embed="rId4">
            <a:alphaModFix/>
          </a:blip>
          <a:srcRect/>
          <a:stretch/>
        </p:blipFill>
        <p:spPr>
          <a:xfrm rot="5400000">
            <a:off x="6534225" y="2679550"/>
            <a:ext cx="2479200" cy="1905900"/>
          </a:xfrm>
          <a:prstGeom prst="rect">
            <a:avLst/>
          </a:prstGeom>
          <a:noFill/>
          <a:ln>
            <a:noFill/>
          </a:ln>
        </p:spPr>
      </p:pic>
      <p:pic>
        <p:nvPicPr>
          <p:cNvPr id="283" name="Shape 283"/>
          <p:cNvPicPr preferRelativeResize="0"/>
          <p:nvPr/>
        </p:nvPicPr>
        <p:blipFill rotWithShape="1">
          <a:blip r:embed="rId5">
            <a:alphaModFix/>
          </a:blip>
          <a:srcRect/>
          <a:stretch/>
        </p:blipFill>
        <p:spPr>
          <a:xfrm rot="5400000">
            <a:off x="203904" y="2798037"/>
            <a:ext cx="2271600" cy="1703700"/>
          </a:xfrm>
          <a:prstGeom prst="rect">
            <a:avLst/>
          </a:prstGeom>
          <a:noFill/>
          <a:ln>
            <a:noFill/>
          </a:ln>
        </p:spPr>
      </p:pic>
      <p:pic>
        <p:nvPicPr>
          <p:cNvPr id="284" name="Shape 284"/>
          <p:cNvPicPr preferRelativeResize="0"/>
          <p:nvPr/>
        </p:nvPicPr>
        <p:blipFill rotWithShape="1">
          <a:blip r:embed="rId6">
            <a:alphaModFix/>
          </a:blip>
          <a:srcRect/>
          <a:stretch/>
        </p:blipFill>
        <p:spPr>
          <a:xfrm rot="5400000">
            <a:off x="2163314" y="2732044"/>
            <a:ext cx="2389200" cy="179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Your turn!</a:t>
            </a:r>
          </a:p>
        </p:txBody>
      </p:sp>
      <p:sp>
        <p:nvSpPr>
          <p:cNvPr id="290" name="Shape 290"/>
          <p:cNvSpPr txBox="1">
            <a:spLocks noGrp="1"/>
          </p:cNvSpPr>
          <p:nvPr>
            <p:ph type="body" idx="1"/>
          </p:nvPr>
        </p:nvSpPr>
        <p:spPr>
          <a:xfrm>
            <a:off x="628650" y="1062350"/>
            <a:ext cx="4160400" cy="35703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Try out the Dancing Molecules activity</a:t>
            </a:r>
          </a:p>
          <a:p>
            <a:pPr marL="177800" marR="0" lvl="0" indent="-171450" algn="l" rtl="0">
              <a:lnSpc>
                <a:spcPct val="90000"/>
              </a:lnSpc>
              <a:spcBef>
                <a:spcPts val="80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Play the Carbon Cycle game</a:t>
            </a:r>
          </a:p>
          <a:p>
            <a:pPr marL="177800" marR="0" lvl="0" indent="-171450" algn="l" rtl="0">
              <a:lnSpc>
                <a:spcPct val="90000"/>
              </a:lnSpc>
              <a:spcBef>
                <a:spcPts val="80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Design and test a “wind turbine”</a:t>
            </a:r>
          </a:p>
        </p:txBody>
      </p:sp>
      <p:pic>
        <p:nvPicPr>
          <p:cNvPr id="291" name="Shape 291"/>
          <p:cNvPicPr preferRelativeResize="0"/>
          <p:nvPr/>
        </p:nvPicPr>
        <p:blipFill rotWithShape="1">
          <a:blip r:embed="rId3">
            <a:alphaModFix/>
          </a:blip>
          <a:srcRect/>
          <a:stretch/>
        </p:blipFill>
        <p:spPr>
          <a:xfrm>
            <a:off x="4678918" y="509826"/>
            <a:ext cx="2318147" cy="2683668"/>
          </a:xfrm>
          <a:prstGeom prst="rect">
            <a:avLst/>
          </a:prstGeom>
          <a:noFill/>
          <a:ln>
            <a:noFill/>
          </a:ln>
        </p:spPr>
      </p:pic>
      <p:pic>
        <p:nvPicPr>
          <p:cNvPr id="292" name="Shape 292"/>
          <p:cNvPicPr preferRelativeResize="0"/>
          <p:nvPr/>
        </p:nvPicPr>
        <p:blipFill rotWithShape="1">
          <a:blip r:embed="rId4">
            <a:alphaModFix/>
          </a:blip>
          <a:srcRect/>
          <a:stretch/>
        </p:blipFill>
        <p:spPr>
          <a:xfrm>
            <a:off x="1108233" y="2663370"/>
            <a:ext cx="2595086" cy="2091689"/>
          </a:xfrm>
          <a:prstGeom prst="rect">
            <a:avLst/>
          </a:prstGeom>
          <a:noFill/>
          <a:ln>
            <a:noFill/>
          </a:ln>
        </p:spPr>
      </p:pic>
      <p:sp>
        <p:nvSpPr>
          <p:cNvPr id="293" name="Shape 293"/>
          <p:cNvSpPr txBox="1"/>
          <p:nvPr/>
        </p:nvSpPr>
        <p:spPr>
          <a:xfrm>
            <a:off x="4491989" y="3617595"/>
            <a:ext cx="3679517" cy="692497"/>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a:solidFill>
                  <a:srgbClr val="FFFF00"/>
                </a:solidFill>
                <a:latin typeface="Calibri"/>
                <a:ea typeface="Calibri"/>
                <a:cs typeface="Calibri"/>
                <a:sym typeface="Calibri"/>
              </a:rPr>
              <a:t>This PowerPoint is available on my school website:</a:t>
            </a:r>
          </a:p>
          <a:p>
            <a:pPr marL="0" marR="0" lvl="0" indent="0" algn="l" rtl="0">
              <a:spcBef>
                <a:spcPts val="0"/>
              </a:spcBef>
              <a:buSzPct val="25000"/>
              <a:buNone/>
            </a:pPr>
            <a:r>
              <a:rPr lang="en" sz="1400" u="sng">
                <a:solidFill>
                  <a:schemeClr val="hlink"/>
                </a:solidFill>
                <a:latin typeface="Calibri"/>
                <a:ea typeface="Calibri"/>
                <a:cs typeface="Calibri"/>
                <a:sym typeface="Calibri"/>
                <a:hlinkClick r:id="rId5"/>
              </a:rPr>
              <a:t>http://gpschools.schoolwires.net/Domain/650</a:t>
            </a:r>
          </a:p>
          <a:p>
            <a:pPr marL="0" marR="0" lvl="0" indent="0" algn="l" rtl="0">
              <a:spcBef>
                <a:spcPts val="0"/>
              </a:spcBef>
              <a:buNone/>
            </a:pPr>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r>
              <a:rPr lang="en" sz="3300" b="0" i="0" u="none" strike="noStrike" cap="none">
                <a:solidFill>
                  <a:schemeClr val="lt1"/>
                </a:solidFill>
                <a:latin typeface="Calibri"/>
                <a:ea typeface="Calibri"/>
                <a:cs typeface="Calibri"/>
                <a:sym typeface="Calibri"/>
              </a:rPr>
              <a:t>Michigan Tech Teacher Institutes and MiSTAR Project</a:t>
            </a:r>
          </a:p>
        </p:txBody>
      </p:sp>
      <p:pic>
        <p:nvPicPr>
          <p:cNvPr id="147" name="Shape 147" descr="3"/>
          <p:cNvPicPr preferRelativeResize="0"/>
          <p:nvPr/>
        </p:nvPicPr>
        <p:blipFill rotWithShape="1">
          <a:blip r:embed="rId3">
            <a:alphaModFix/>
          </a:blip>
          <a:srcRect/>
          <a:stretch/>
        </p:blipFill>
        <p:spPr>
          <a:xfrm>
            <a:off x="837090" y="1370886"/>
            <a:ext cx="3417251" cy="2562939"/>
          </a:xfrm>
          <a:prstGeom prst="rect">
            <a:avLst/>
          </a:prstGeom>
          <a:noFill/>
          <a:ln>
            <a:noFill/>
          </a:ln>
        </p:spPr>
      </p:pic>
      <p:sp>
        <p:nvSpPr>
          <p:cNvPr id="148" name="Shape 148"/>
          <p:cNvSpPr/>
          <p:nvPr/>
        </p:nvSpPr>
        <p:spPr>
          <a:xfrm>
            <a:off x="670249" y="4242048"/>
            <a:ext cx="3750930"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sng" strike="noStrike" cap="none">
                <a:solidFill>
                  <a:schemeClr val="hlink"/>
                </a:solidFill>
                <a:latin typeface="Calibri"/>
                <a:ea typeface="Calibri"/>
                <a:cs typeface="Calibri"/>
                <a:sym typeface="Calibri"/>
                <a:hlinkClick r:id="rId4"/>
              </a:rPr>
              <a:t>http://wupcenter.mtu.edu/summer_institutes.html</a:t>
            </a:r>
          </a:p>
          <a:p>
            <a:pPr marL="0" marR="0" lvl="0" indent="0" algn="l" rtl="0">
              <a:spcBef>
                <a:spcPts val="0"/>
              </a:spcBef>
              <a:buNone/>
            </a:pPr>
            <a:endParaRPr sz="1400">
              <a:solidFill>
                <a:schemeClr val="lt1"/>
              </a:solidFill>
              <a:latin typeface="Calibri"/>
              <a:ea typeface="Calibri"/>
              <a:cs typeface="Calibri"/>
              <a:sym typeface="Calibri"/>
            </a:endParaRPr>
          </a:p>
        </p:txBody>
      </p:sp>
      <p:sp>
        <p:nvSpPr>
          <p:cNvPr id="149" name="Shape 149"/>
          <p:cNvSpPr/>
          <p:nvPr/>
        </p:nvSpPr>
        <p:spPr>
          <a:xfrm>
            <a:off x="4839214" y="4233475"/>
            <a:ext cx="4176479"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u="sng">
                <a:solidFill>
                  <a:schemeClr val="hlink"/>
                </a:solidFill>
                <a:latin typeface="Calibri"/>
                <a:ea typeface="Calibri"/>
                <a:cs typeface="Calibri"/>
                <a:sym typeface="Calibri"/>
                <a:hlinkClick r:id="rId5"/>
              </a:rPr>
              <a:t>http://mi-star.mtu.edu/about-mi-star/mi-star-leadership/</a:t>
            </a:r>
          </a:p>
          <a:p>
            <a:pPr marL="0" marR="0" lvl="0" indent="0" algn="l" rtl="0">
              <a:spcBef>
                <a:spcPts val="0"/>
              </a:spcBef>
              <a:buNone/>
            </a:pPr>
            <a:endParaRPr sz="1400">
              <a:solidFill>
                <a:schemeClr val="lt1"/>
              </a:solidFill>
              <a:latin typeface="Calibri"/>
              <a:ea typeface="Calibri"/>
              <a:cs typeface="Calibri"/>
              <a:sym typeface="Calibri"/>
            </a:endParaRPr>
          </a:p>
        </p:txBody>
      </p:sp>
      <p:pic>
        <p:nvPicPr>
          <p:cNvPr id="150" name="Shape 150"/>
          <p:cNvPicPr preferRelativeResize="0"/>
          <p:nvPr/>
        </p:nvPicPr>
        <p:blipFill>
          <a:blip r:embed="rId6">
            <a:alphaModFix/>
          </a:blip>
          <a:stretch>
            <a:fillRect/>
          </a:stretch>
        </p:blipFill>
        <p:spPr>
          <a:xfrm>
            <a:off x="4912912" y="2272625"/>
            <a:ext cx="4029075" cy="1714500"/>
          </a:xfrm>
          <a:prstGeom prst="rect">
            <a:avLst/>
          </a:prstGeom>
          <a:noFill/>
          <a:ln>
            <a:noFill/>
          </a:ln>
        </p:spPr>
      </p:pic>
      <p:pic>
        <p:nvPicPr>
          <p:cNvPr id="151" name="Shape 151"/>
          <p:cNvPicPr preferRelativeResize="0"/>
          <p:nvPr/>
        </p:nvPicPr>
        <p:blipFill>
          <a:blip r:embed="rId7">
            <a:alphaModFix/>
          </a:blip>
          <a:stretch>
            <a:fillRect/>
          </a:stretch>
        </p:blipFill>
        <p:spPr>
          <a:xfrm>
            <a:off x="5184046" y="1133008"/>
            <a:ext cx="3188120" cy="7017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sz="3300" b="0" i="0" u="none" strike="noStrike" cap="none">
                <a:solidFill>
                  <a:srgbClr val="FFFF00"/>
                </a:solidFill>
                <a:latin typeface="Calibri"/>
                <a:ea typeface="Calibri"/>
                <a:cs typeface="Calibri"/>
                <a:sym typeface="Calibri"/>
              </a:rPr>
              <a:t>NGSS PE for Global Climate Change – Middle School</a:t>
            </a:r>
          </a:p>
        </p:txBody>
      </p:sp>
      <p:sp>
        <p:nvSpPr>
          <p:cNvPr id="157" name="Shape 157"/>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lt1"/>
              </a:buClr>
              <a:buSzPct val="25000"/>
              <a:buFont typeface="Arial"/>
              <a:buNone/>
            </a:pPr>
            <a:r>
              <a:rPr lang="en" sz="2100" b="0" i="0" u="none" strike="noStrike" cap="none">
                <a:solidFill>
                  <a:schemeClr val="lt1"/>
                </a:solidFill>
                <a:latin typeface="Calibri"/>
                <a:ea typeface="Calibri"/>
                <a:cs typeface="Calibri"/>
                <a:sym typeface="Calibri"/>
              </a:rPr>
              <a:t>MS-ESS3-5.	Ask questions to clarify evidence of the factors that have caused the rise in global temperatures over the past century. </a:t>
            </a:r>
            <a:r>
              <a:rPr lang="en" sz="2100" b="0" i="0" u="none" strike="noStrike" cap="none">
                <a:solidFill>
                  <a:srgbClr val="C00000"/>
                </a:solidFill>
                <a:latin typeface="Calibri"/>
                <a:ea typeface="Calibri"/>
                <a:cs typeface="Calibri"/>
                <a:sym typeface="Calibri"/>
              </a:rPr>
              <a:t>[Clarification Statement: Examples of factors include human activities (such as fossil fuel combustion, cement production, and agricultural activity) and natural processes (such as changes in incoming solar radiation or volcanic activity). Examples of evidence can include tables, graphs, and maps of global and regional temperatures, atmospheric levels of gases such as carbon dioxide and methane, and the rates of human activities. Emphasis is on the major role that human activities play in causing the rise in global temperatures.]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28650" y="119473"/>
            <a:ext cx="7886700" cy="679800"/>
          </a:xfrm>
          <a:prstGeom prst="rect">
            <a:avLst/>
          </a:prstGeom>
        </p:spPr>
        <p:txBody>
          <a:bodyPr lIns="68575" tIns="68575" rIns="68575" bIns="68575" anchor="ctr" anchorCtr="0">
            <a:noAutofit/>
          </a:bodyPr>
          <a:lstStyle/>
          <a:p>
            <a:pPr lvl="0">
              <a:spcBef>
                <a:spcPts val="0"/>
              </a:spcBef>
              <a:buNone/>
            </a:pPr>
            <a:r>
              <a:rPr lang="en" sz="2400">
                <a:solidFill>
                  <a:srgbClr val="FFFF00"/>
                </a:solidFill>
              </a:rPr>
              <a:t>Designing a 5E/NGSX aligned unit:</a:t>
            </a:r>
          </a:p>
        </p:txBody>
      </p:sp>
      <p:graphicFrame>
        <p:nvGraphicFramePr>
          <p:cNvPr id="163" name="Shape 163"/>
          <p:cNvGraphicFramePr/>
          <p:nvPr/>
        </p:nvGraphicFramePr>
        <p:xfrm>
          <a:off x="726875" y="719750"/>
          <a:ext cx="6437400" cy="4527805"/>
        </p:xfrm>
        <a:graphic>
          <a:graphicData uri="http://schemas.openxmlformats.org/drawingml/2006/table">
            <a:tbl>
              <a:tblPr>
                <a:noFill/>
                <a:tableStyleId>{BEDC7E84-C43B-4853-A42E-290C3985D7ED}</a:tableStyleId>
              </a:tblPr>
              <a:tblGrid>
                <a:gridCol w="1240050"/>
                <a:gridCol w="5197350"/>
              </a:tblGrid>
              <a:tr h="1256025">
                <a:tc>
                  <a:txBody>
                    <a:bodyPr/>
                    <a:lstStyle/>
                    <a:p>
                      <a:pPr lvl="0">
                        <a:spcBef>
                          <a:spcPts val="0"/>
                        </a:spcBef>
                        <a:buNone/>
                      </a:pPr>
                      <a:r>
                        <a:rPr lang="en" sz="1800">
                          <a:solidFill>
                            <a:srgbClr val="FF0000"/>
                          </a:solidFill>
                        </a:rPr>
                        <a:t>Engage</a:t>
                      </a:r>
                    </a:p>
                    <a:p>
                      <a:pPr lvl="0">
                        <a:spcBef>
                          <a:spcPts val="0"/>
                        </a:spcBef>
                        <a:buNone/>
                      </a:pPr>
                      <a:endParaRPr sz="1800">
                        <a:solidFill>
                          <a:srgbClr val="FF0000"/>
                        </a:solidFill>
                      </a:endParaRPr>
                    </a:p>
                  </a:txBody>
                  <a:tcPr marL="91425" marR="91425" marT="91425" marB="91425"/>
                </a:tc>
                <a:tc>
                  <a:txBody>
                    <a:bodyPr/>
                    <a:lstStyle/>
                    <a:p>
                      <a:pPr marL="457200" lvl="0" indent="-304800" rtl="0">
                        <a:spcBef>
                          <a:spcPts val="0"/>
                        </a:spcBef>
                        <a:buClr>
                          <a:schemeClr val="lt1"/>
                        </a:buClr>
                        <a:buSzPct val="100000"/>
                        <a:buChar char="●"/>
                      </a:pPr>
                      <a:r>
                        <a:rPr lang="en" sz="1200">
                          <a:solidFill>
                            <a:schemeClr val="lt1"/>
                          </a:solidFill>
                        </a:rPr>
                        <a:t>Phenomenon:  Weird recent local weather/climate event (heat wave, drought, flooding, polar vortex…)</a:t>
                      </a:r>
                    </a:p>
                    <a:p>
                      <a:pPr marL="457200" lvl="0" indent="-304800" rtl="0">
                        <a:spcBef>
                          <a:spcPts val="0"/>
                        </a:spcBef>
                        <a:buClr>
                          <a:schemeClr val="lt1"/>
                        </a:buClr>
                        <a:buSzPct val="100000"/>
                        <a:buChar char="●"/>
                      </a:pPr>
                      <a:r>
                        <a:rPr lang="en" sz="1200">
                          <a:solidFill>
                            <a:schemeClr val="lt1"/>
                          </a:solidFill>
                        </a:rPr>
                        <a:t>Storyline:  You are a researcher at a local university writing a grant to study the effects of global climate change on  some aspect of the local economy</a:t>
                      </a:r>
                    </a:p>
                  </a:txBody>
                  <a:tcPr marL="91425" marR="91425" marT="91425" marB="91425"/>
                </a:tc>
              </a:tr>
              <a:tr h="690725">
                <a:tc>
                  <a:txBody>
                    <a:bodyPr/>
                    <a:lstStyle/>
                    <a:p>
                      <a:pPr lvl="0">
                        <a:spcBef>
                          <a:spcPts val="0"/>
                        </a:spcBef>
                        <a:buNone/>
                      </a:pPr>
                      <a:r>
                        <a:rPr lang="en" sz="1800">
                          <a:solidFill>
                            <a:srgbClr val="FF0000"/>
                          </a:solidFill>
                        </a:rPr>
                        <a:t>Explore</a:t>
                      </a:r>
                    </a:p>
                    <a:p>
                      <a:pPr lvl="0">
                        <a:spcBef>
                          <a:spcPts val="0"/>
                        </a:spcBef>
                        <a:buNone/>
                      </a:pPr>
                      <a:endParaRPr sz="1800">
                        <a:solidFill>
                          <a:srgbClr val="FF0000"/>
                        </a:solidFill>
                      </a:endParaRPr>
                    </a:p>
                  </a:txBody>
                  <a:tcPr marL="91425" marR="91425" marT="91425" marB="91425"/>
                </a:tc>
                <a:tc>
                  <a:txBody>
                    <a:bodyPr/>
                    <a:lstStyle/>
                    <a:p>
                      <a:pPr marL="457200" lvl="0" indent="-304800">
                        <a:spcBef>
                          <a:spcPts val="0"/>
                        </a:spcBef>
                        <a:buClr>
                          <a:schemeClr val="lt1"/>
                        </a:buClr>
                        <a:buSzPct val="100000"/>
                        <a:buChar char="●"/>
                      </a:pPr>
                      <a:r>
                        <a:rPr lang="en" sz="1200">
                          <a:solidFill>
                            <a:schemeClr val="lt1"/>
                          </a:solidFill>
                        </a:rPr>
                        <a:t>Lake Mendota Ice Dates Graphing</a:t>
                      </a:r>
                    </a:p>
                  </a:txBody>
                  <a:tcPr marL="91425" marR="91425" marT="91425" marB="91425"/>
                </a:tc>
              </a:tr>
              <a:tr h="1021800">
                <a:tc>
                  <a:txBody>
                    <a:bodyPr/>
                    <a:lstStyle/>
                    <a:p>
                      <a:pPr lvl="0">
                        <a:spcBef>
                          <a:spcPts val="0"/>
                        </a:spcBef>
                        <a:buNone/>
                      </a:pPr>
                      <a:r>
                        <a:rPr lang="en" sz="1800">
                          <a:solidFill>
                            <a:srgbClr val="FF0000"/>
                          </a:solidFill>
                        </a:rPr>
                        <a:t>Explain</a:t>
                      </a:r>
                    </a:p>
                  </a:txBody>
                  <a:tcPr marL="91425" marR="91425" marT="91425" marB="91425"/>
                </a:tc>
                <a:tc>
                  <a:txBody>
                    <a:bodyPr/>
                    <a:lstStyle/>
                    <a:p>
                      <a:pPr marL="457200" lvl="0" indent="-304800">
                        <a:spcBef>
                          <a:spcPts val="0"/>
                        </a:spcBef>
                        <a:buClr>
                          <a:schemeClr val="lt1"/>
                        </a:buClr>
                        <a:buSzPct val="100000"/>
                        <a:buChar char="●"/>
                      </a:pPr>
                      <a:r>
                        <a:rPr lang="en" sz="1200">
                          <a:solidFill>
                            <a:schemeClr val="lt1"/>
                          </a:solidFill>
                        </a:rPr>
                        <a:t>Dancing Molecules</a:t>
                      </a:r>
                    </a:p>
                    <a:p>
                      <a:pPr marL="457200" lvl="0" indent="-304800">
                        <a:spcBef>
                          <a:spcPts val="0"/>
                        </a:spcBef>
                        <a:buClr>
                          <a:schemeClr val="lt1"/>
                        </a:buClr>
                        <a:buSzPct val="100000"/>
                        <a:buChar char="●"/>
                      </a:pPr>
                      <a:r>
                        <a:rPr lang="en" sz="1200">
                          <a:solidFill>
                            <a:schemeClr val="lt1"/>
                          </a:solidFill>
                        </a:rPr>
                        <a:t>Phenomenon:  Candle in a jar (NGSX modeling opportunity - may do as part of Carbon Cycle lessons)</a:t>
                      </a:r>
                    </a:p>
                    <a:p>
                      <a:pPr marL="457200" lvl="0" indent="-304800">
                        <a:spcBef>
                          <a:spcPts val="0"/>
                        </a:spcBef>
                        <a:buClr>
                          <a:schemeClr val="lt1"/>
                        </a:buClr>
                        <a:buSzPct val="100000"/>
                        <a:buChar char="●"/>
                      </a:pPr>
                      <a:r>
                        <a:rPr lang="en" sz="1200">
                          <a:solidFill>
                            <a:schemeClr val="lt1"/>
                          </a:solidFill>
                        </a:rPr>
                        <a:t>Carbon Cycle Game and Model (embedded assessment)</a:t>
                      </a:r>
                    </a:p>
                    <a:p>
                      <a:pPr lvl="0">
                        <a:spcBef>
                          <a:spcPts val="0"/>
                        </a:spcBef>
                        <a:buNone/>
                      </a:pPr>
                      <a:endParaRPr sz="1200">
                        <a:solidFill>
                          <a:schemeClr val="lt1"/>
                        </a:solidFill>
                      </a:endParaRPr>
                    </a:p>
                  </a:txBody>
                  <a:tcPr marL="91425" marR="91425" marT="91425" marB="91425"/>
                </a:tc>
              </a:tr>
              <a:tr h="711550">
                <a:tc>
                  <a:txBody>
                    <a:bodyPr/>
                    <a:lstStyle/>
                    <a:p>
                      <a:pPr lvl="0">
                        <a:spcBef>
                          <a:spcPts val="0"/>
                        </a:spcBef>
                        <a:buNone/>
                      </a:pPr>
                      <a:r>
                        <a:rPr lang="en" sz="1800">
                          <a:solidFill>
                            <a:srgbClr val="FF0000"/>
                          </a:solidFill>
                        </a:rPr>
                        <a:t>Extend</a:t>
                      </a:r>
                    </a:p>
                  </a:txBody>
                  <a:tcPr marL="91425" marR="91425" marT="91425" marB="91425"/>
                </a:tc>
                <a:tc>
                  <a:txBody>
                    <a:bodyPr/>
                    <a:lstStyle/>
                    <a:p>
                      <a:pPr marL="457200" lvl="0" indent="-304800">
                        <a:spcBef>
                          <a:spcPts val="0"/>
                        </a:spcBef>
                        <a:buClr>
                          <a:schemeClr val="lt1"/>
                        </a:buClr>
                        <a:buSzPct val="100000"/>
                        <a:buChar char="●"/>
                      </a:pPr>
                      <a:r>
                        <a:rPr lang="en" sz="1200">
                          <a:solidFill>
                            <a:schemeClr val="lt1"/>
                          </a:solidFill>
                        </a:rPr>
                        <a:t>How Much Carbon Is In My Tree?</a:t>
                      </a:r>
                    </a:p>
                    <a:p>
                      <a:pPr marL="457200" lvl="0" indent="-304800" rtl="0">
                        <a:spcBef>
                          <a:spcPts val="0"/>
                        </a:spcBef>
                        <a:buClr>
                          <a:schemeClr val="lt1"/>
                        </a:buClr>
                        <a:buSzPct val="100000"/>
                        <a:buChar char="●"/>
                      </a:pPr>
                      <a:r>
                        <a:rPr lang="en" sz="1200">
                          <a:solidFill>
                            <a:schemeClr val="lt1"/>
                          </a:solidFill>
                        </a:rPr>
                        <a:t>Wind Turbine Engineering (meets Engineering PEs)</a:t>
                      </a:r>
                    </a:p>
                  </a:txBody>
                  <a:tcPr marL="91425" marR="91425" marT="91425" marB="91425"/>
                </a:tc>
              </a:tr>
              <a:tr h="535450">
                <a:tc>
                  <a:txBody>
                    <a:bodyPr/>
                    <a:lstStyle/>
                    <a:p>
                      <a:pPr lvl="0">
                        <a:spcBef>
                          <a:spcPts val="0"/>
                        </a:spcBef>
                        <a:buNone/>
                      </a:pPr>
                      <a:r>
                        <a:rPr lang="en" sz="1800">
                          <a:solidFill>
                            <a:srgbClr val="FF0000"/>
                          </a:solidFill>
                        </a:rPr>
                        <a:t>Evaluate</a:t>
                      </a:r>
                    </a:p>
                    <a:p>
                      <a:pPr lvl="0">
                        <a:spcBef>
                          <a:spcPts val="0"/>
                        </a:spcBef>
                        <a:buNone/>
                      </a:pPr>
                      <a:endParaRPr sz="1800">
                        <a:solidFill>
                          <a:srgbClr val="FF0000"/>
                        </a:solidFill>
                      </a:endParaRPr>
                    </a:p>
                  </a:txBody>
                  <a:tcPr marL="91425" marR="91425" marT="91425" marB="91425"/>
                </a:tc>
                <a:tc>
                  <a:txBody>
                    <a:bodyPr/>
                    <a:lstStyle/>
                    <a:p>
                      <a:pPr marL="457200" lvl="0" indent="-304800">
                        <a:spcBef>
                          <a:spcPts val="0"/>
                        </a:spcBef>
                        <a:buClr>
                          <a:schemeClr val="lt1"/>
                        </a:buClr>
                        <a:buSzPct val="100000"/>
                        <a:buChar char="●"/>
                      </a:pPr>
                      <a:r>
                        <a:rPr lang="en" sz="1200">
                          <a:solidFill>
                            <a:schemeClr val="lt1"/>
                          </a:solidFill>
                        </a:rPr>
                        <a:t>Local Research Question project (embedded assessment)</a:t>
                      </a:r>
                    </a:p>
                  </a:txBody>
                  <a:tcPr marL="91425" marR="91425" marT="91425" marB="91425"/>
                </a:tc>
              </a:tr>
            </a:tbl>
          </a:graphicData>
        </a:graphic>
      </p:graphicFrame>
      <p:pic>
        <p:nvPicPr>
          <p:cNvPr id="164" name="Shape 164"/>
          <p:cNvPicPr preferRelativeResize="0"/>
          <p:nvPr/>
        </p:nvPicPr>
        <p:blipFill rotWithShape="1">
          <a:blip r:embed="rId3">
            <a:alphaModFix/>
          </a:blip>
          <a:srcRect/>
          <a:stretch/>
        </p:blipFill>
        <p:spPr>
          <a:xfrm rot="5400000">
            <a:off x="6810151" y="1950474"/>
            <a:ext cx="2477700" cy="185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Engage</a:t>
            </a:r>
          </a:p>
        </p:txBody>
      </p:sp>
      <p:sp>
        <p:nvSpPr>
          <p:cNvPr id="170" name="Shape 170"/>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marL="457200" lvl="0" indent="-228600" rtl="0">
              <a:spcBef>
                <a:spcPts val="0"/>
              </a:spcBef>
            </a:pPr>
            <a:r>
              <a:rPr lang="en"/>
              <a:t>Begin with a local incident of unusual climate (abnormally hot, cold, rainy/flooding, drought…)</a:t>
            </a:r>
          </a:p>
          <a:p>
            <a:pPr marL="457200" lvl="0" indent="-228600" rtl="0">
              <a:spcBef>
                <a:spcPts val="0"/>
              </a:spcBef>
            </a:pPr>
            <a:r>
              <a:rPr lang="en"/>
              <a:t>Discuss:</a:t>
            </a:r>
          </a:p>
          <a:p>
            <a:pPr marL="914400" lvl="1" indent="-228600" rtl="0">
              <a:spcBef>
                <a:spcPts val="0"/>
              </a:spcBef>
            </a:pPr>
            <a:r>
              <a:rPr lang="en"/>
              <a:t>What could cause this?</a:t>
            </a:r>
          </a:p>
          <a:p>
            <a:pPr marL="914400" lvl="1" indent="-228600" rtl="0">
              <a:spcBef>
                <a:spcPts val="0"/>
              </a:spcBef>
            </a:pPr>
            <a:r>
              <a:rPr lang="en"/>
              <a:t>Is there a pattern?</a:t>
            </a:r>
          </a:p>
          <a:p>
            <a:pPr marL="914400" lvl="1" indent="-228600" rtl="0">
              <a:spcBef>
                <a:spcPts val="0"/>
              </a:spcBef>
            </a:pPr>
            <a:r>
              <a:rPr lang="en"/>
              <a:t>What testable questions could we generate to research?</a:t>
            </a:r>
          </a:p>
          <a:p>
            <a:pPr marL="1371600" lvl="2" indent="-228600" rtl="0">
              <a:spcBef>
                <a:spcPts val="0"/>
              </a:spcBef>
            </a:pPr>
            <a:r>
              <a:rPr lang="en"/>
              <a:t>What are the attributes of a testable question?</a:t>
            </a:r>
          </a:p>
          <a:p>
            <a:pPr marL="1371600" lvl="2" indent="-228600" rtl="0">
              <a:spcBef>
                <a:spcPts val="0"/>
              </a:spcBef>
            </a:pPr>
            <a:r>
              <a:rPr lang="en"/>
              <a:t>How do we evaluate research sources?  (C.A.R.S, CER)</a:t>
            </a:r>
          </a:p>
          <a:p>
            <a:pPr marL="914400" lvl="1" indent="-228600" rtl="0">
              <a:spcBef>
                <a:spcPts val="0"/>
              </a:spcBef>
            </a:pPr>
            <a:r>
              <a:rPr lang="en"/>
              <a:t>How should we react?</a:t>
            </a:r>
          </a:p>
          <a:p>
            <a:pPr marL="1371600" lvl="2" indent="-228600" rtl="0">
              <a:spcBef>
                <a:spcPts val="0"/>
              </a:spcBef>
            </a:pPr>
            <a:r>
              <a:rPr lang="en"/>
              <a:t>Adapt (farming, tourism)</a:t>
            </a:r>
          </a:p>
          <a:p>
            <a:pPr marL="1371600" lvl="2" indent="-228600">
              <a:spcBef>
                <a:spcPts val="0"/>
              </a:spcBef>
            </a:pPr>
            <a:r>
              <a:rPr lang="en"/>
              <a:t>Change behavior (energy generation)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en">
                <a:solidFill>
                  <a:srgbClr val="FFFF00"/>
                </a:solidFill>
              </a:rPr>
              <a:t>Practice Evaluating Information</a:t>
            </a:r>
          </a:p>
        </p:txBody>
      </p:sp>
      <p:sp>
        <p:nvSpPr>
          <p:cNvPr id="176" name="Shape 176"/>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r>
              <a:rPr lang="en"/>
              <a:t>Provide groups of students with different articles about local effects of  climate change in your area.</a:t>
            </a:r>
          </a:p>
          <a:p>
            <a:pPr lvl="0">
              <a:spcBef>
                <a:spcPts val="0"/>
              </a:spcBef>
              <a:buNone/>
            </a:pPr>
            <a:endParaRPr/>
          </a:p>
          <a:p>
            <a:pPr marL="139700" lvl="0" indent="0" rtl="0">
              <a:spcBef>
                <a:spcPts val="0"/>
              </a:spcBef>
              <a:buNone/>
            </a:pPr>
            <a:r>
              <a:rPr lang="en"/>
              <a:t>Using C.A.R.S. checklist, have students evaluate reliability of the source.</a:t>
            </a:r>
          </a:p>
          <a:p>
            <a:pPr marL="139700" lvl="0" indent="0" rtl="0">
              <a:spcBef>
                <a:spcPts val="0"/>
              </a:spcBef>
              <a:buNone/>
            </a:pPr>
            <a:endParaRPr/>
          </a:p>
          <a:p>
            <a:pPr marL="139700" lvl="0" indent="0" rtl="0">
              <a:spcBef>
                <a:spcPts val="0"/>
              </a:spcBef>
              <a:buNone/>
            </a:pPr>
            <a:r>
              <a:rPr lang="en"/>
              <a:t>Using C.E.R., have students evaluate the content of the article.</a:t>
            </a:r>
          </a:p>
          <a:p>
            <a:pPr marL="139700" lvl="0" indent="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FFFF00"/>
              </a:buClr>
              <a:buSzPct val="25000"/>
              <a:buFont typeface="Calibri"/>
              <a:buNone/>
            </a:pPr>
            <a:r>
              <a:rPr lang="en">
                <a:solidFill>
                  <a:srgbClr val="FFFF00"/>
                </a:solidFill>
              </a:rPr>
              <a:t>Explore:  </a:t>
            </a:r>
            <a:r>
              <a:rPr lang="en" sz="3300" b="0" i="0" u="none" strike="noStrike" cap="none">
                <a:solidFill>
                  <a:srgbClr val="FFFF00"/>
                </a:solidFill>
                <a:latin typeface="Calibri"/>
                <a:ea typeface="Calibri"/>
                <a:cs typeface="Calibri"/>
                <a:sym typeface="Calibri"/>
              </a:rPr>
              <a:t>How do we know the climate is changing? (Ar</a:t>
            </a:r>
            <a:r>
              <a:rPr lang="en">
                <a:solidFill>
                  <a:srgbClr val="FFFF00"/>
                </a:solidFill>
              </a:rPr>
              <a:t>gue from Evidence)</a:t>
            </a:r>
          </a:p>
        </p:txBody>
      </p:sp>
      <p:sp>
        <p:nvSpPr>
          <p:cNvPr id="182" name="Shape 182"/>
          <p:cNvSpPr txBox="1">
            <a:spLocks noGrp="1"/>
          </p:cNvSpPr>
          <p:nvPr>
            <p:ph type="body" idx="1"/>
          </p:nvPr>
        </p:nvSpPr>
        <p:spPr>
          <a:xfrm>
            <a:off x="517200" y="1389425"/>
            <a:ext cx="3143400" cy="3191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spcAft>
                <a:spcPts val="0"/>
              </a:spcAft>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One example:  Lake Mendota, Madison, WI</a:t>
            </a:r>
          </a:p>
          <a:p>
            <a:pPr marL="177800" marR="0" lvl="0" indent="-171450" algn="l" rtl="0">
              <a:lnSpc>
                <a:spcPct val="90000"/>
              </a:lnSpc>
              <a:spcBef>
                <a:spcPts val="800"/>
              </a:spcBef>
              <a:buClr>
                <a:schemeClr val="lt1"/>
              </a:buClr>
              <a:buSzPct val="100000"/>
              <a:buFont typeface="Arial"/>
              <a:buChar char="•"/>
            </a:pPr>
            <a:r>
              <a:rPr lang="en" sz="2100" b="0" i="0" u="none" strike="noStrike" cap="none">
                <a:solidFill>
                  <a:schemeClr val="lt1"/>
                </a:solidFill>
                <a:latin typeface="Calibri"/>
                <a:ea typeface="Calibri"/>
                <a:cs typeface="Calibri"/>
                <a:sym typeface="Calibri"/>
              </a:rPr>
              <a:t>Records of ice coverage (in days) from 1855 to present</a:t>
            </a:r>
          </a:p>
        </p:txBody>
      </p:sp>
      <p:pic>
        <p:nvPicPr>
          <p:cNvPr id="183" name="Shape 183" descr="http://img.docstoccdn.com/thumb/orig/90193446.png"/>
          <p:cNvPicPr preferRelativeResize="0"/>
          <p:nvPr/>
        </p:nvPicPr>
        <p:blipFill rotWithShape="1">
          <a:blip r:embed="rId3">
            <a:alphaModFix/>
          </a:blip>
          <a:srcRect/>
          <a:stretch/>
        </p:blipFill>
        <p:spPr>
          <a:xfrm>
            <a:off x="6000750" y="1170206"/>
            <a:ext cx="2514599" cy="1674979"/>
          </a:xfrm>
          <a:prstGeom prst="rect">
            <a:avLst/>
          </a:prstGeom>
          <a:noFill/>
          <a:ln>
            <a:noFill/>
          </a:ln>
        </p:spPr>
      </p:pic>
      <p:pic>
        <p:nvPicPr>
          <p:cNvPr id="184" name="Shape 184" descr="http://t2.gstatic.com/images?q=tbn:ANd9GcSH7Pbw_QW8oewbGySlYFOLGUFGlAF7lS1n0Cw3Mzc5lWEZ_OOCiw"/>
          <p:cNvPicPr preferRelativeResize="0"/>
          <p:nvPr/>
        </p:nvPicPr>
        <p:blipFill rotWithShape="1">
          <a:blip r:embed="rId4">
            <a:alphaModFix/>
          </a:blip>
          <a:srcRect/>
          <a:stretch/>
        </p:blipFill>
        <p:spPr>
          <a:xfrm>
            <a:off x="4457700" y="2883645"/>
            <a:ext cx="2800350" cy="2101145"/>
          </a:xfrm>
          <a:prstGeom prst="rect">
            <a:avLst/>
          </a:prstGeom>
          <a:noFill/>
          <a:ln>
            <a:noFill/>
          </a:ln>
        </p:spPr>
      </p:pic>
      <p:pic>
        <p:nvPicPr>
          <p:cNvPr id="185" name="Shape 185" descr="http://www.myonlinemaps.com/images/wisconsin-map.gif"/>
          <p:cNvPicPr preferRelativeResize="0"/>
          <p:nvPr/>
        </p:nvPicPr>
        <p:blipFill rotWithShape="1">
          <a:blip r:embed="rId5">
            <a:alphaModFix/>
          </a:blip>
          <a:srcRect/>
          <a:stretch/>
        </p:blipFill>
        <p:spPr>
          <a:xfrm>
            <a:off x="1160145" y="3368874"/>
            <a:ext cx="2363679" cy="15216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Calibri"/>
              <a:buNone/>
            </a:pPr>
            <a:endParaRPr sz="3300" b="0" i="0" u="none" strike="noStrike" cap="none">
              <a:solidFill>
                <a:schemeClr val="lt1"/>
              </a:solidFill>
              <a:latin typeface="Calibri"/>
              <a:ea typeface="Calibri"/>
              <a:cs typeface="Calibri"/>
              <a:sym typeface="Calibri"/>
            </a:endParaRPr>
          </a:p>
        </p:txBody>
      </p:sp>
      <p:pic>
        <p:nvPicPr>
          <p:cNvPr id="191" name="Shape 191" descr="http://www.aos.wisc.edu/%7Esco/lakes/mendota-dur.gif"/>
          <p:cNvPicPr preferRelativeResize="0"/>
          <p:nvPr/>
        </p:nvPicPr>
        <p:blipFill rotWithShape="1">
          <a:blip r:embed="rId3">
            <a:alphaModFix/>
          </a:blip>
          <a:srcRect/>
          <a:stretch/>
        </p:blipFill>
        <p:spPr>
          <a:xfrm>
            <a:off x="857250" y="285750"/>
            <a:ext cx="7658099" cy="4536282"/>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On-screen Show (16:9)</PresentationFormat>
  <Paragraphs>96</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simple-light-2</vt:lpstr>
      <vt:lpstr>Office Theme</vt:lpstr>
      <vt:lpstr>Cycles, Sinks, and Solutions</vt:lpstr>
      <vt:lpstr>Michigan and Michigan Tech</vt:lpstr>
      <vt:lpstr>Michigan Tech Teacher Institutes and MiSTAR Project</vt:lpstr>
      <vt:lpstr>NGSS PE for Global Climate Change – Middle School</vt:lpstr>
      <vt:lpstr>Designing a 5E/NGSX aligned unit:</vt:lpstr>
      <vt:lpstr>Engage</vt:lpstr>
      <vt:lpstr>Practice Evaluating Information</vt:lpstr>
      <vt:lpstr>Explore:  How do we know the climate is changing? (Argue from Evidence)</vt:lpstr>
      <vt:lpstr>PowerPoint Presentation</vt:lpstr>
      <vt:lpstr>Student Activity:  Graph the Ice Duration Data (Math and Technology)</vt:lpstr>
      <vt:lpstr>Explain:  Greenhouse Effect - Dancing Molecules (Modeling)  </vt:lpstr>
      <vt:lpstr>Explain:  The Carbon Cycle (Develop Models)</vt:lpstr>
      <vt:lpstr>Explain:  Carbon Cycle (More Models)</vt:lpstr>
      <vt:lpstr>Extend:  Trees are Carbon Sinks (Math)</vt:lpstr>
      <vt:lpstr>Carbon Cycle Model Embedded Assessment (Modeling, Constructing Explanations)</vt:lpstr>
      <vt:lpstr>Evaluate:  Getting to the primary SEP  (Asking questions to clarify evidence)</vt:lpstr>
      <vt:lpstr>Engineering a Solution</vt:lpstr>
      <vt:lpstr>PowerPoint Presentation</vt:lpstr>
      <vt:lpstr>Disciplinary Core Ideas</vt:lpstr>
      <vt:lpstr>Wind Turbines</vt:lpstr>
      <vt:lpstr>Engineering Challenge</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Cycles, Sinks, and Solutions</dc:title>
  <dc:creator>Geerer, Christine</dc:creator>
  <cp:lastModifiedBy>Geerer, Christine</cp:lastModifiedBy>
  <cp:revision>1</cp:revision>
  <dcterms:modified xsi:type="dcterms:W3CDTF">2016-10-31T21:40:35Z</dcterms:modified>
</cp:coreProperties>
</file>